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312" r:id="rId16"/>
    <p:sldId id="271" r:id="rId17"/>
    <p:sldId id="272" r:id="rId18"/>
    <p:sldId id="273" r:id="rId19"/>
    <p:sldId id="274" r:id="rId20"/>
    <p:sldId id="285" r:id="rId21"/>
    <p:sldId id="286" r:id="rId22"/>
    <p:sldId id="287" r:id="rId23"/>
    <p:sldId id="289" r:id="rId24"/>
    <p:sldId id="306" r:id="rId25"/>
    <p:sldId id="290" r:id="rId26"/>
    <p:sldId id="309" r:id="rId27"/>
    <p:sldId id="291" r:id="rId28"/>
    <p:sldId id="293" r:id="rId29"/>
    <p:sldId id="307" r:id="rId30"/>
    <p:sldId id="295" r:id="rId31"/>
    <p:sldId id="296" r:id="rId32"/>
    <p:sldId id="297" r:id="rId33"/>
    <p:sldId id="298" r:id="rId34"/>
    <p:sldId id="299" r:id="rId35"/>
    <p:sldId id="300" r:id="rId36"/>
    <p:sldId id="301" r:id="rId37"/>
    <p:sldId id="322" r:id="rId38"/>
    <p:sldId id="313" r:id="rId39"/>
    <p:sldId id="314" r:id="rId40"/>
    <p:sldId id="315" r:id="rId41"/>
    <p:sldId id="316" r:id="rId42"/>
    <p:sldId id="317" r:id="rId43"/>
    <p:sldId id="318" r:id="rId44"/>
    <p:sldId id="319" r:id="rId45"/>
    <p:sldId id="320" r:id="rId46"/>
    <p:sldId id="321" r:id="rId47"/>
    <p:sldId id="302" r:id="rId48"/>
    <p:sldId id="310" r:id="rId4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A0EE"/>
    <a:srgbClr val="F7699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0410" autoAdjust="0"/>
  </p:normalViewPr>
  <p:slideViewPr>
    <p:cSldViewPr>
      <p:cViewPr varScale="1">
        <p:scale>
          <a:sx n="87" d="100"/>
          <a:sy n="87" d="100"/>
        </p:scale>
        <p:origin x="-654" y="-84"/>
      </p:cViewPr>
      <p:guideLst>
        <p:guide orient="horz" pos="2160"/>
        <p:guide pos="2880"/>
      </p:guideLst>
    </p:cSldViewPr>
  </p:slideViewPr>
  <p:notesTextViewPr>
    <p:cViewPr>
      <p:scale>
        <a:sx n="1" d="1"/>
        <a:sy n="1" d="1"/>
      </p:scale>
      <p:origin x="0" y="0"/>
    </p:cViewPr>
  </p:notesTextViewPr>
  <p:sorterViewPr>
    <p:cViewPr>
      <p:scale>
        <a:sx n="66" d="100"/>
        <a:sy n="66" d="100"/>
      </p:scale>
      <p:origin x="0" y="70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A1EF5A-E602-4022-8D93-0B20A24CA3CE}" type="datetimeFigureOut">
              <a:rPr lang="it-IT" smtClean="0"/>
              <a:pPr/>
              <a:t>18/03/2025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C2FA3D-5B30-4E6D-B712-9D4C52C168B0}" type="slidenum">
              <a:rPr lang="it-IT" smtClean="0"/>
              <a:pPr/>
              <a:t>‹N›</a:t>
            </a:fld>
            <a:endParaRPr lang="it-IT"/>
          </a:p>
        </p:txBody>
      </p:sp>
    </p:spTree>
    <p:extLst>
      <p:ext uri="{BB962C8B-B14F-4D97-AF65-F5344CB8AC3E}">
        <p14:creationId xmlns:p14="http://schemas.microsoft.com/office/powerpoint/2010/main" xmlns="" val="2288089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0C2FA3D-5B30-4E6D-B712-9D4C52C168B0}" type="slidenum">
              <a:rPr lang="it-IT" smtClean="0"/>
              <a:pPr/>
              <a:t>17</a:t>
            </a:fld>
            <a:endParaRPr lang="it-IT"/>
          </a:p>
        </p:txBody>
      </p:sp>
    </p:spTree>
    <p:extLst>
      <p:ext uri="{BB962C8B-B14F-4D97-AF65-F5344CB8AC3E}">
        <p14:creationId xmlns:p14="http://schemas.microsoft.com/office/powerpoint/2010/main" xmlns="" val="2890222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smtClean="0"/>
              <a:t>Blunting</a:t>
            </a:r>
            <a:r>
              <a:rPr lang="it-IT" dirty="0" smtClean="0"/>
              <a:t> : smussamento </a:t>
            </a:r>
            <a:endParaRPr lang="it-IT" dirty="0"/>
          </a:p>
        </p:txBody>
      </p:sp>
      <p:sp>
        <p:nvSpPr>
          <p:cNvPr id="4" name="Segnaposto numero diapositiva 3"/>
          <p:cNvSpPr>
            <a:spLocks noGrp="1"/>
          </p:cNvSpPr>
          <p:nvPr>
            <p:ph type="sldNum" idx="10"/>
          </p:nvPr>
        </p:nvSpPr>
        <p:spPr/>
        <p:txBody>
          <a:bodyPr/>
          <a:lstStyle/>
          <a:p>
            <a:pPr>
              <a:defRPr/>
            </a:pPr>
            <a:fld id="{37B0DD08-85FB-4E8D-B3BD-0248E31EC439}" type="slidenum">
              <a:rPr lang="it-IT" smtClean="0"/>
              <a:pPr>
                <a:defRPr/>
              </a:pPr>
              <a:t>27</a:t>
            </a:fld>
            <a:endParaRPr lang="it-IT"/>
          </a:p>
        </p:txBody>
      </p:sp>
    </p:spTree>
    <p:extLst>
      <p:ext uri="{BB962C8B-B14F-4D97-AF65-F5344CB8AC3E}">
        <p14:creationId xmlns="" xmlns:p14="http://schemas.microsoft.com/office/powerpoint/2010/main" val="2260774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5B7740B4-D216-4E7A-9100-03AEB644EE13}" type="slidenum">
              <a:rPr lang="it-IT" altLang="it-IT" smtClean="0"/>
              <a:pPr>
                <a:defRPr/>
              </a:pPr>
              <a:t>32</a:t>
            </a:fld>
            <a:endParaRPr lang="it-IT" altLang="it-IT"/>
          </a:p>
        </p:txBody>
      </p:sp>
    </p:spTree>
    <p:extLst>
      <p:ext uri="{BB962C8B-B14F-4D97-AF65-F5344CB8AC3E}">
        <p14:creationId xmlns="" xmlns:p14="http://schemas.microsoft.com/office/powerpoint/2010/main" val="1466551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7328BF6-BCEA-6A0D-20A5-B3515A5152F1}"/>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xmlns="" id="{BFF3424B-A6EC-42E7-33EC-5D45A990EFAE}"/>
              </a:ext>
            </a:extLst>
          </p:cNvPr>
          <p:cNvSpPr>
            <a:spLocks noGrp="1" noRot="1" noChangeAspect="1"/>
          </p:cNvSpPr>
          <p:nvPr>
            <p:ph type="sldImg"/>
          </p:nvPr>
        </p:nvSpPr>
        <p:spPr>
          <a:xfrm>
            <a:off x="1143000" y="685800"/>
            <a:ext cx="4572000" cy="3429000"/>
          </a:xfrm>
        </p:spPr>
      </p:sp>
      <p:sp>
        <p:nvSpPr>
          <p:cNvPr id="3" name="Segnaposto note 2">
            <a:extLst>
              <a:ext uri="{FF2B5EF4-FFF2-40B4-BE49-F238E27FC236}">
                <a16:creationId xmlns:a16="http://schemas.microsoft.com/office/drawing/2014/main" xmlns="" id="{10DA0AE5-EF1F-533C-37EB-13B8D61BB220}"/>
              </a:ext>
            </a:extLst>
          </p:cNvPr>
          <p:cNvSpPr>
            <a:spLocks noGrp="1"/>
          </p:cNvSpPr>
          <p:nvPr>
            <p:ph type="body" idx="1"/>
          </p:nvPr>
        </p:nvSpPr>
        <p:spPr/>
        <p:txBody>
          <a:bodyPr/>
          <a:lstStyle/>
          <a:p>
            <a:r>
              <a:rPr lang="it-IT" dirty="0" err="1"/>
              <a:t>Adherence</a:t>
            </a:r>
            <a:r>
              <a:rPr lang="it-IT" dirty="0"/>
              <a:t> to </a:t>
            </a:r>
            <a:r>
              <a:rPr lang="it-IT" dirty="0" err="1"/>
              <a:t>endoscopic</a:t>
            </a:r>
            <a:r>
              <a:rPr lang="it-IT" dirty="0"/>
              <a:t> </a:t>
            </a:r>
            <a:r>
              <a:rPr lang="it-IT" dirty="0" err="1"/>
              <a:t>surveillance</a:t>
            </a:r>
            <a:r>
              <a:rPr lang="it-IT" dirty="0"/>
              <a:t> for </a:t>
            </a:r>
            <a:r>
              <a:rPr lang="it-IT" dirty="0" err="1"/>
              <a:t>advanced</a:t>
            </a:r>
            <a:r>
              <a:rPr lang="it-IT" dirty="0"/>
              <a:t> </a:t>
            </a:r>
            <a:r>
              <a:rPr lang="it-IT" dirty="0" err="1"/>
              <a:t>lesions</a:t>
            </a:r>
            <a:r>
              <a:rPr lang="it-IT" dirty="0"/>
              <a:t> and </a:t>
            </a:r>
            <a:r>
              <a:rPr lang="it-IT" dirty="0" err="1"/>
              <a:t>colorectal</a:t>
            </a:r>
            <a:r>
              <a:rPr lang="it-IT" dirty="0"/>
              <a:t> </a:t>
            </a:r>
            <a:r>
              <a:rPr lang="it-IT" dirty="0" err="1"/>
              <a:t>cancer</a:t>
            </a:r>
            <a:r>
              <a:rPr lang="it-IT" dirty="0"/>
              <a:t> in </a:t>
            </a:r>
            <a:r>
              <a:rPr lang="it-IT" dirty="0" err="1"/>
              <a:t>inflammatory</a:t>
            </a:r>
            <a:r>
              <a:rPr lang="it-IT" dirty="0"/>
              <a:t> </a:t>
            </a:r>
            <a:r>
              <a:rPr lang="it-IT" dirty="0" err="1"/>
              <a:t>bowel</a:t>
            </a:r>
            <a:r>
              <a:rPr lang="it-IT" dirty="0"/>
              <a:t> </a:t>
            </a:r>
            <a:r>
              <a:rPr lang="it-IT" dirty="0" err="1"/>
              <a:t>disease</a:t>
            </a:r>
            <a:r>
              <a:rPr lang="it-IT" dirty="0"/>
              <a:t>: an AEG and GETECCU collaborative </a:t>
            </a:r>
            <a:r>
              <a:rPr lang="it-IT" dirty="0" err="1"/>
              <a:t>cohort</a:t>
            </a:r>
            <a:r>
              <a:rPr lang="it-IT" dirty="0"/>
              <a:t> study</a:t>
            </a:r>
          </a:p>
          <a:p>
            <a:endParaRPr lang="it-IT" b="1" dirty="0"/>
          </a:p>
          <a:p>
            <a:r>
              <a:rPr lang="it-IT" b="1" dirty="0"/>
              <a:t>Background and </a:t>
            </a:r>
            <a:r>
              <a:rPr lang="it-IT" b="1" dirty="0" err="1"/>
              <a:t>aims</a:t>
            </a:r>
            <a:r>
              <a:rPr lang="it-IT" b="1" dirty="0"/>
              <a:t>: </a:t>
            </a:r>
            <a:r>
              <a:rPr lang="it-IT" dirty="0" err="1"/>
              <a:t>Patients</a:t>
            </a:r>
            <a:r>
              <a:rPr lang="it-IT" dirty="0"/>
              <a:t> with </a:t>
            </a:r>
            <a:r>
              <a:rPr lang="it-IT" dirty="0" err="1"/>
              <a:t>colonic</a:t>
            </a:r>
            <a:r>
              <a:rPr lang="it-IT" dirty="0"/>
              <a:t> </a:t>
            </a:r>
            <a:r>
              <a:rPr lang="it-IT" dirty="0" err="1"/>
              <a:t>inflammatory</a:t>
            </a:r>
            <a:r>
              <a:rPr lang="it-IT" dirty="0"/>
              <a:t> </a:t>
            </a:r>
            <a:r>
              <a:rPr lang="it-IT" dirty="0" err="1"/>
              <a:t>bowel</a:t>
            </a:r>
            <a:r>
              <a:rPr lang="it-IT" dirty="0"/>
              <a:t> </a:t>
            </a:r>
            <a:r>
              <a:rPr lang="it-IT" dirty="0" err="1"/>
              <a:t>disease</a:t>
            </a:r>
            <a:r>
              <a:rPr lang="it-IT" dirty="0"/>
              <a:t> (IBD) </a:t>
            </a:r>
            <a:r>
              <a:rPr lang="it-IT" dirty="0" err="1"/>
              <a:t>have</a:t>
            </a:r>
            <a:r>
              <a:rPr lang="it-IT" dirty="0"/>
              <a:t> a high risk of </a:t>
            </a:r>
            <a:r>
              <a:rPr lang="it-IT" dirty="0" err="1"/>
              <a:t>colorectal</a:t>
            </a:r>
            <a:r>
              <a:rPr lang="it-IT" dirty="0"/>
              <a:t> </a:t>
            </a:r>
            <a:r>
              <a:rPr lang="it-IT" dirty="0" err="1"/>
              <a:t>cancer</a:t>
            </a:r>
            <a:r>
              <a:rPr lang="it-IT" dirty="0"/>
              <a:t> (CRC). </a:t>
            </a:r>
            <a:r>
              <a:rPr lang="it-IT" dirty="0" err="1"/>
              <a:t>Current</a:t>
            </a:r>
            <a:r>
              <a:rPr lang="it-IT" dirty="0"/>
              <a:t> </a:t>
            </a:r>
            <a:r>
              <a:rPr lang="it-IT" dirty="0" err="1"/>
              <a:t>guidelines</a:t>
            </a:r>
            <a:r>
              <a:rPr lang="it-IT" dirty="0"/>
              <a:t> </a:t>
            </a:r>
            <a:r>
              <a:rPr lang="it-IT" dirty="0" err="1"/>
              <a:t>recommend</a:t>
            </a:r>
            <a:r>
              <a:rPr lang="it-IT" dirty="0"/>
              <a:t> </a:t>
            </a:r>
            <a:r>
              <a:rPr lang="it-IT" dirty="0" err="1"/>
              <a:t>endoscopic</a:t>
            </a:r>
            <a:r>
              <a:rPr lang="it-IT" dirty="0"/>
              <a:t> </a:t>
            </a:r>
            <a:r>
              <a:rPr lang="it-IT" dirty="0" err="1"/>
              <a:t>surveillance</a:t>
            </a:r>
            <a:r>
              <a:rPr lang="it-IT" dirty="0"/>
              <a:t>, </a:t>
            </a:r>
            <a:r>
              <a:rPr lang="it-IT" dirty="0" err="1"/>
              <a:t>yet</a:t>
            </a:r>
            <a:r>
              <a:rPr lang="it-IT" dirty="0"/>
              <a:t> </a:t>
            </a:r>
            <a:r>
              <a:rPr lang="it-IT" dirty="0" err="1"/>
              <a:t>epidemiological</a:t>
            </a:r>
            <a:r>
              <a:rPr lang="it-IT" dirty="0"/>
              <a:t> studies show </a:t>
            </a:r>
            <a:r>
              <a:rPr lang="it-IT" dirty="0" err="1"/>
              <a:t>poor</a:t>
            </a:r>
            <a:r>
              <a:rPr lang="it-IT" dirty="0"/>
              <a:t> compliance. The </a:t>
            </a:r>
            <a:r>
              <a:rPr lang="it-IT" dirty="0" err="1"/>
              <a:t>aims</a:t>
            </a:r>
            <a:r>
              <a:rPr lang="it-IT" dirty="0"/>
              <a:t> of </a:t>
            </a:r>
            <a:r>
              <a:rPr lang="it-IT" dirty="0" err="1"/>
              <a:t>our</a:t>
            </a:r>
            <a:r>
              <a:rPr lang="it-IT" dirty="0"/>
              <a:t> study </a:t>
            </a:r>
            <a:r>
              <a:rPr lang="it-IT" dirty="0" err="1"/>
              <a:t>were</a:t>
            </a:r>
            <a:r>
              <a:rPr lang="it-IT" dirty="0"/>
              <a:t> to </a:t>
            </a:r>
            <a:r>
              <a:rPr lang="it-IT" dirty="0" err="1"/>
              <a:t>analyse</a:t>
            </a:r>
            <a:r>
              <a:rPr lang="it-IT" dirty="0"/>
              <a:t> </a:t>
            </a:r>
            <a:r>
              <a:rPr lang="it-IT" dirty="0" err="1"/>
              <a:t>adherence</a:t>
            </a:r>
            <a:r>
              <a:rPr lang="it-IT" dirty="0"/>
              <a:t> to </a:t>
            </a:r>
            <a:r>
              <a:rPr lang="it-IT" dirty="0" err="1"/>
              <a:t>endoscopic</a:t>
            </a:r>
            <a:r>
              <a:rPr lang="it-IT" dirty="0"/>
              <a:t> </a:t>
            </a:r>
            <a:r>
              <a:rPr lang="it-IT" dirty="0" err="1"/>
              <a:t>surveillance</a:t>
            </a:r>
            <a:r>
              <a:rPr lang="it-IT" dirty="0"/>
              <a:t>, </a:t>
            </a:r>
            <a:r>
              <a:rPr lang="it-IT" dirty="0" err="1"/>
              <a:t>its</a:t>
            </a:r>
            <a:r>
              <a:rPr lang="it-IT" dirty="0"/>
              <a:t> impact on </a:t>
            </a:r>
            <a:r>
              <a:rPr lang="it-IT" dirty="0" err="1"/>
              <a:t>advanced</a:t>
            </a:r>
            <a:r>
              <a:rPr lang="it-IT" dirty="0"/>
              <a:t> </a:t>
            </a:r>
            <a:r>
              <a:rPr lang="it-IT" dirty="0" err="1"/>
              <a:t>colorectal</a:t>
            </a:r>
            <a:r>
              <a:rPr lang="it-IT" dirty="0"/>
              <a:t> </a:t>
            </a:r>
            <a:r>
              <a:rPr lang="it-IT" dirty="0" err="1"/>
              <a:t>lesions</a:t>
            </a:r>
            <a:r>
              <a:rPr lang="it-IT" dirty="0"/>
              <a:t>, and risk </a:t>
            </a:r>
            <a:r>
              <a:rPr lang="it-IT" dirty="0" err="1"/>
              <a:t>factors</a:t>
            </a:r>
            <a:r>
              <a:rPr lang="it-IT" dirty="0"/>
              <a:t> of non-</a:t>
            </a:r>
            <a:r>
              <a:rPr lang="it-IT" dirty="0" err="1"/>
              <a:t>adherence</a:t>
            </a:r>
            <a:r>
              <a:rPr lang="it-IT" dirty="0"/>
              <a:t>.</a:t>
            </a:r>
          </a:p>
          <a:p>
            <a:r>
              <a:rPr lang="it-IT" b="1" dirty="0"/>
              <a:t>Methods: </a:t>
            </a:r>
            <a:r>
              <a:rPr lang="it-IT" dirty="0"/>
              <a:t>A </a:t>
            </a:r>
            <a:r>
              <a:rPr lang="it-IT" dirty="0" err="1"/>
              <a:t>retrospective</a:t>
            </a:r>
            <a:r>
              <a:rPr lang="it-IT" dirty="0"/>
              <a:t> </a:t>
            </a:r>
            <a:r>
              <a:rPr lang="it-IT" dirty="0" err="1"/>
              <a:t>multicentre</a:t>
            </a:r>
            <a:r>
              <a:rPr lang="it-IT" dirty="0"/>
              <a:t> study of IBD </a:t>
            </a:r>
            <a:r>
              <a:rPr lang="it-IT" dirty="0" err="1"/>
              <a:t>patients</a:t>
            </a:r>
            <a:r>
              <a:rPr lang="it-IT" dirty="0"/>
              <a:t> with </a:t>
            </a:r>
            <a:r>
              <a:rPr lang="it-IT" dirty="0" err="1"/>
              <a:t>criteria</a:t>
            </a:r>
            <a:r>
              <a:rPr lang="it-IT" dirty="0"/>
              <a:t> for CRC </a:t>
            </a:r>
            <a:r>
              <a:rPr lang="it-IT" dirty="0" err="1"/>
              <a:t>surveillance</a:t>
            </a:r>
            <a:r>
              <a:rPr lang="it-IT" dirty="0"/>
              <a:t>, </a:t>
            </a:r>
            <a:r>
              <a:rPr lang="it-IT" dirty="0" err="1"/>
              <a:t>diagnosed</a:t>
            </a:r>
            <a:r>
              <a:rPr lang="it-IT" dirty="0"/>
              <a:t> </a:t>
            </a:r>
            <a:r>
              <a:rPr lang="it-IT" dirty="0" err="1"/>
              <a:t>between</a:t>
            </a:r>
            <a:r>
              <a:rPr lang="it-IT" dirty="0"/>
              <a:t> 2005 and 2008 and </a:t>
            </a:r>
            <a:r>
              <a:rPr lang="it-IT" dirty="0" err="1"/>
              <a:t>followed</a:t>
            </a:r>
            <a:r>
              <a:rPr lang="it-IT" dirty="0"/>
              <a:t> up to 2020, </a:t>
            </a:r>
            <a:r>
              <a:rPr lang="it-IT" dirty="0" err="1"/>
              <a:t>was</a:t>
            </a:r>
            <a:r>
              <a:rPr lang="it-IT" dirty="0"/>
              <a:t> </a:t>
            </a:r>
            <a:r>
              <a:rPr lang="it-IT" dirty="0" err="1"/>
              <a:t>performed</a:t>
            </a:r>
            <a:r>
              <a:rPr lang="it-IT" dirty="0"/>
              <a:t>. Following </a:t>
            </a:r>
            <a:r>
              <a:rPr lang="it-IT" dirty="0" err="1"/>
              <a:t>European</a:t>
            </a:r>
            <a:r>
              <a:rPr lang="it-IT" dirty="0"/>
              <a:t> </a:t>
            </a:r>
            <a:r>
              <a:rPr lang="it-IT" dirty="0" err="1"/>
              <a:t>guidelines</a:t>
            </a:r>
            <a:r>
              <a:rPr lang="it-IT" dirty="0"/>
              <a:t>, </a:t>
            </a:r>
            <a:r>
              <a:rPr lang="it-IT" dirty="0" err="1"/>
              <a:t>patients</a:t>
            </a:r>
            <a:r>
              <a:rPr lang="it-IT" dirty="0"/>
              <a:t> </a:t>
            </a:r>
            <a:r>
              <a:rPr lang="it-IT" dirty="0" err="1"/>
              <a:t>were</a:t>
            </a:r>
            <a:r>
              <a:rPr lang="it-IT" dirty="0"/>
              <a:t> </a:t>
            </a:r>
            <a:r>
              <a:rPr lang="it-IT" dirty="0" err="1"/>
              <a:t>stratified</a:t>
            </a:r>
            <a:r>
              <a:rPr lang="it-IT" dirty="0"/>
              <a:t> </a:t>
            </a:r>
            <a:r>
              <a:rPr lang="it-IT" dirty="0" err="1"/>
              <a:t>into</a:t>
            </a:r>
            <a:r>
              <a:rPr lang="it-IT" dirty="0"/>
              <a:t> risk groups and </a:t>
            </a:r>
            <a:r>
              <a:rPr lang="it-IT" dirty="0" err="1"/>
              <a:t>adherence</a:t>
            </a:r>
            <a:r>
              <a:rPr lang="it-IT" dirty="0"/>
              <a:t> </a:t>
            </a:r>
            <a:r>
              <a:rPr lang="it-IT" dirty="0" err="1"/>
              <a:t>was</a:t>
            </a:r>
            <a:r>
              <a:rPr lang="it-IT" dirty="0"/>
              <a:t> </a:t>
            </a:r>
            <a:r>
              <a:rPr lang="it-IT" dirty="0" err="1"/>
              <a:t>considered</a:t>
            </a:r>
            <a:r>
              <a:rPr lang="it-IT" dirty="0"/>
              <a:t> </a:t>
            </a:r>
            <a:r>
              <a:rPr lang="it-IT" dirty="0" err="1"/>
              <a:t>when</a:t>
            </a:r>
            <a:r>
              <a:rPr lang="it-IT" dirty="0"/>
              <a:t> </a:t>
            </a:r>
            <a:r>
              <a:rPr lang="it-IT" dirty="0" err="1"/>
              <a:t>surveillance</a:t>
            </a:r>
            <a:r>
              <a:rPr lang="it-IT" dirty="0"/>
              <a:t> </a:t>
            </a:r>
            <a:r>
              <a:rPr lang="it-IT" dirty="0" err="1"/>
              <a:t>was</a:t>
            </a:r>
            <a:r>
              <a:rPr lang="it-IT" dirty="0"/>
              <a:t> </a:t>
            </a:r>
            <a:r>
              <a:rPr lang="it-IT" dirty="0" err="1"/>
              <a:t>performed</a:t>
            </a:r>
            <a:r>
              <a:rPr lang="it-IT" dirty="0"/>
              <a:t> </a:t>
            </a:r>
            <a:r>
              <a:rPr lang="it-IT" dirty="0" err="1"/>
              <a:t>according</a:t>
            </a:r>
            <a:r>
              <a:rPr lang="it-IT" dirty="0"/>
              <a:t> to the </a:t>
            </a:r>
            <a:r>
              <a:rPr lang="it-IT" dirty="0" err="1"/>
              <a:t>recommendations</a:t>
            </a:r>
            <a:r>
              <a:rPr lang="it-IT" dirty="0"/>
              <a:t> (±1 </a:t>
            </a:r>
            <a:r>
              <a:rPr lang="it-IT" dirty="0" err="1"/>
              <a:t>year</a:t>
            </a:r>
            <a:r>
              <a:rPr lang="it-IT" dirty="0"/>
              <a:t>). Cox-</a:t>
            </a:r>
            <a:r>
              <a:rPr lang="it-IT" dirty="0" err="1"/>
              <a:t>proportional</a:t>
            </a:r>
            <a:r>
              <a:rPr lang="it-IT" dirty="0"/>
              <a:t> </a:t>
            </a:r>
            <a:r>
              <a:rPr lang="it-IT" dirty="0" err="1"/>
              <a:t>regression</a:t>
            </a:r>
            <a:r>
              <a:rPr lang="it-IT" dirty="0"/>
              <a:t> </a:t>
            </a:r>
            <a:r>
              <a:rPr lang="it-IT" dirty="0" err="1"/>
              <a:t>analyses</a:t>
            </a:r>
            <a:r>
              <a:rPr lang="it-IT" dirty="0"/>
              <a:t> </a:t>
            </a:r>
            <a:r>
              <a:rPr lang="it-IT" dirty="0" err="1"/>
              <a:t>were</a:t>
            </a:r>
            <a:r>
              <a:rPr lang="it-IT" dirty="0"/>
              <a:t> </a:t>
            </a:r>
            <a:r>
              <a:rPr lang="it-IT" dirty="0" err="1"/>
              <a:t>used</a:t>
            </a:r>
            <a:r>
              <a:rPr lang="it-IT" dirty="0"/>
              <a:t> to compare the risk of </a:t>
            </a:r>
            <a:r>
              <a:rPr lang="it-IT" dirty="0" err="1"/>
              <a:t>lesions</a:t>
            </a:r>
            <a:r>
              <a:rPr lang="it-IT" dirty="0"/>
              <a:t>. </a:t>
            </a:r>
            <a:r>
              <a:rPr lang="it-IT" dirty="0" err="1"/>
              <a:t>p-values</a:t>
            </a:r>
            <a:r>
              <a:rPr lang="it-IT" dirty="0"/>
              <a:t> </a:t>
            </a:r>
            <a:r>
              <a:rPr lang="it-IT" dirty="0" err="1"/>
              <a:t>below</a:t>
            </a:r>
            <a:r>
              <a:rPr lang="it-IT" dirty="0"/>
              <a:t> 0.05 </a:t>
            </a:r>
            <a:r>
              <a:rPr lang="it-IT" dirty="0" err="1"/>
              <a:t>were</a:t>
            </a:r>
            <a:r>
              <a:rPr lang="it-IT" dirty="0"/>
              <a:t> </a:t>
            </a:r>
            <a:r>
              <a:rPr lang="it-IT" dirty="0" err="1"/>
              <a:t>considered</a:t>
            </a:r>
            <a:r>
              <a:rPr lang="it-IT" dirty="0"/>
              <a:t> </a:t>
            </a:r>
            <a:r>
              <a:rPr lang="it-IT" dirty="0" err="1"/>
              <a:t>significant</a:t>
            </a:r>
            <a:r>
              <a:rPr lang="it-IT" dirty="0"/>
              <a:t>.</a:t>
            </a:r>
          </a:p>
          <a:p>
            <a:r>
              <a:rPr lang="it-IT" b="1" dirty="0" err="1"/>
              <a:t>Results</a:t>
            </a:r>
            <a:r>
              <a:rPr lang="it-IT" b="1" dirty="0"/>
              <a:t>: </a:t>
            </a:r>
            <a:r>
              <a:rPr lang="it-IT" dirty="0"/>
              <a:t>A </a:t>
            </a:r>
            <a:r>
              <a:rPr lang="it-IT" dirty="0" err="1"/>
              <a:t>total</a:t>
            </a:r>
            <a:r>
              <a:rPr lang="it-IT" dirty="0"/>
              <a:t> of 1031 </a:t>
            </a:r>
            <a:r>
              <a:rPr lang="it-IT" dirty="0" err="1"/>
              <a:t>patients</a:t>
            </a:r>
            <a:r>
              <a:rPr lang="it-IT" dirty="0"/>
              <a:t> (732 ulcerative </a:t>
            </a:r>
            <a:r>
              <a:rPr lang="it-IT" dirty="0" err="1"/>
              <a:t>colitis</a:t>
            </a:r>
            <a:r>
              <a:rPr lang="it-IT" dirty="0"/>
              <a:t>, 259 </a:t>
            </a:r>
            <a:r>
              <a:rPr lang="it-IT" dirty="0" err="1"/>
              <a:t>Crohn's</a:t>
            </a:r>
            <a:r>
              <a:rPr lang="it-IT" dirty="0"/>
              <a:t> </a:t>
            </a:r>
            <a:r>
              <a:rPr lang="it-IT" dirty="0" err="1"/>
              <a:t>disease</a:t>
            </a:r>
            <a:r>
              <a:rPr lang="it-IT" dirty="0"/>
              <a:t> and 40 indeterminate </a:t>
            </a:r>
            <a:r>
              <a:rPr lang="it-IT" dirty="0" err="1"/>
              <a:t>colitis</a:t>
            </a:r>
            <a:r>
              <a:rPr lang="it-IT" dirty="0"/>
              <a:t>; </a:t>
            </a:r>
            <a:r>
              <a:rPr lang="it-IT" dirty="0" err="1"/>
              <a:t>mean</a:t>
            </a:r>
            <a:r>
              <a:rPr lang="it-IT" dirty="0"/>
              <a:t> age of 36 ± 15 </a:t>
            </a:r>
            <a:r>
              <a:rPr lang="it-IT" dirty="0" err="1"/>
              <a:t>years</a:t>
            </a:r>
            <a:r>
              <a:rPr lang="it-IT" dirty="0"/>
              <a:t>) </a:t>
            </a:r>
            <a:r>
              <a:rPr lang="it-IT" dirty="0" err="1"/>
              <a:t>were</a:t>
            </a:r>
            <a:r>
              <a:rPr lang="it-IT" dirty="0"/>
              <a:t> </a:t>
            </a:r>
            <a:r>
              <a:rPr lang="it-IT" dirty="0" err="1"/>
              <a:t>recruited</a:t>
            </a:r>
            <a:r>
              <a:rPr lang="it-IT" dirty="0"/>
              <a:t> from 25 Spanish centres. </a:t>
            </a:r>
            <a:r>
              <a:rPr lang="it-IT" dirty="0" err="1"/>
              <a:t>Endoscopic</a:t>
            </a:r>
            <a:r>
              <a:rPr lang="it-IT" dirty="0"/>
              <a:t> screening </a:t>
            </a:r>
            <a:r>
              <a:rPr lang="it-IT" dirty="0" err="1"/>
              <a:t>was</a:t>
            </a:r>
            <a:r>
              <a:rPr lang="it-IT" dirty="0"/>
              <a:t> </a:t>
            </a:r>
            <a:r>
              <a:rPr lang="it-IT" dirty="0" err="1"/>
              <a:t>performed</a:t>
            </a:r>
            <a:r>
              <a:rPr lang="it-IT" dirty="0"/>
              <a:t> in 86% of </a:t>
            </a:r>
            <a:r>
              <a:rPr lang="it-IT" dirty="0" err="1"/>
              <a:t>cases</a:t>
            </a:r>
            <a:r>
              <a:rPr lang="it-IT" dirty="0"/>
              <a:t>. </a:t>
            </a:r>
            <a:r>
              <a:rPr lang="it-IT" b="1" dirty="0" err="1"/>
              <a:t>Adherence</a:t>
            </a:r>
            <a:r>
              <a:rPr lang="it-IT" b="1" dirty="0"/>
              <a:t> to </a:t>
            </a:r>
            <a:r>
              <a:rPr lang="it-IT" b="1" dirty="0" err="1"/>
              <a:t>guidelines</a:t>
            </a:r>
            <a:r>
              <a:rPr lang="it-IT" b="1" dirty="0"/>
              <a:t> </a:t>
            </a:r>
            <a:r>
              <a:rPr lang="it-IT" b="1" dirty="0" err="1"/>
              <a:t>was</a:t>
            </a:r>
            <a:r>
              <a:rPr lang="it-IT" b="1" dirty="0"/>
              <a:t> 27% </a:t>
            </a:r>
            <a:r>
              <a:rPr lang="it-IT" dirty="0"/>
              <a:t>(95% confidence </a:t>
            </a:r>
            <a:r>
              <a:rPr lang="it-IT" dirty="0" err="1"/>
              <a:t>interval</a:t>
            </a:r>
            <a:r>
              <a:rPr lang="it-IT" dirty="0"/>
              <a:t>, CI = 24-29). Advanced </a:t>
            </a:r>
            <a:r>
              <a:rPr lang="it-IT" dirty="0" err="1"/>
              <a:t>lesions</a:t>
            </a:r>
            <a:r>
              <a:rPr lang="it-IT" dirty="0"/>
              <a:t> and CRC </a:t>
            </a:r>
            <a:r>
              <a:rPr lang="it-IT" dirty="0" err="1"/>
              <a:t>were</a:t>
            </a:r>
            <a:r>
              <a:rPr lang="it-IT" dirty="0"/>
              <a:t> </a:t>
            </a:r>
            <a:r>
              <a:rPr lang="it-IT" dirty="0" err="1"/>
              <a:t>detected</a:t>
            </a:r>
            <a:r>
              <a:rPr lang="it-IT" dirty="0"/>
              <a:t> in 38 (4%) and 7 (0.7%) </a:t>
            </a:r>
            <a:r>
              <a:rPr lang="it-IT" dirty="0" err="1"/>
              <a:t>patients</a:t>
            </a:r>
            <a:r>
              <a:rPr lang="it-IT" dirty="0"/>
              <a:t> </a:t>
            </a:r>
            <a:r>
              <a:rPr lang="it-IT" dirty="0" err="1"/>
              <a:t>respectively</a:t>
            </a:r>
            <a:r>
              <a:rPr lang="it-IT" dirty="0"/>
              <a:t>. </a:t>
            </a:r>
            <a:r>
              <a:rPr lang="it-IT" dirty="0" err="1"/>
              <a:t>Adherence</a:t>
            </a:r>
            <a:r>
              <a:rPr lang="it-IT" dirty="0"/>
              <a:t> </a:t>
            </a:r>
            <a:r>
              <a:rPr lang="it-IT" dirty="0" err="1"/>
              <a:t>was</a:t>
            </a:r>
            <a:r>
              <a:rPr lang="it-IT" dirty="0"/>
              <a:t> </a:t>
            </a:r>
            <a:r>
              <a:rPr lang="it-IT" dirty="0" err="1"/>
              <a:t>associated</a:t>
            </a:r>
            <a:r>
              <a:rPr lang="it-IT" dirty="0"/>
              <a:t> with </a:t>
            </a:r>
            <a:r>
              <a:rPr lang="it-IT" dirty="0" err="1"/>
              <a:t>increased</a:t>
            </a:r>
            <a:r>
              <a:rPr lang="it-IT" dirty="0"/>
              <a:t> </a:t>
            </a:r>
            <a:r>
              <a:rPr lang="it-IT" dirty="0" err="1"/>
              <a:t>detection</a:t>
            </a:r>
            <a:r>
              <a:rPr lang="it-IT" dirty="0"/>
              <a:t> of </a:t>
            </a:r>
            <a:r>
              <a:rPr lang="it-IT" dirty="0" err="1"/>
              <a:t>advanced</a:t>
            </a:r>
            <a:r>
              <a:rPr lang="it-IT" dirty="0"/>
              <a:t> </a:t>
            </a:r>
            <a:r>
              <a:rPr lang="it-IT" dirty="0" err="1"/>
              <a:t>lesions</a:t>
            </a:r>
            <a:r>
              <a:rPr lang="it-IT" dirty="0"/>
              <a:t> (HR = 3.59; 95% CI = 1.3-10.1; </a:t>
            </a:r>
            <a:r>
              <a:rPr lang="it-IT" dirty="0" err="1"/>
              <a:t>p</a:t>
            </a:r>
            <a:r>
              <a:rPr lang="it-IT" dirty="0"/>
              <a:t> = 0.016). Risk of delay or non-performance of </a:t>
            </a:r>
            <a:r>
              <a:rPr lang="it-IT" dirty="0" err="1"/>
              <a:t>endoscopic</a:t>
            </a:r>
            <a:r>
              <a:rPr lang="it-IT" dirty="0"/>
              <a:t> follow-up </a:t>
            </a:r>
            <a:r>
              <a:rPr lang="it-IT" dirty="0" err="1"/>
              <a:t>was</a:t>
            </a:r>
            <a:r>
              <a:rPr lang="it-IT" dirty="0"/>
              <a:t> </a:t>
            </a:r>
            <a:r>
              <a:rPr lang="it-IT" dirty="0" err="1"/>
              <a:t>higher</a:t>
            </a:r>
            <a:r>
              <a:rPr lang="it-IT" dirty="0"/>
              <a:t> </a:t>
            </a:r>
            <a:r>
              <a:rPr lang="it-IT" dirty="0" err="1"/>
              <a:t>as</a:t>
            </a:r>
            <a:r>
              <a:rPr lang="it-IT" dirty="0"/>
              <a:t> risk groups </a:t>
            </a:r>
            <a:r>
              <a:rPr lang="it-IT" dirty="0" err="1"/>
              <a:t>increased</a:t>
            </a:r>
            <a:r>
              <a:rPr lang="it-IT" dirty="0"/>
              <a:t> (OR = 3.524; 95% CI = 2.462-5.044; </a:t>
            </a:r>
            <a:r>
              <a:rPr lang="it-IT" dirty="0" err="1"/>
              <a:t>p</a:t>
            </a:r>
            <a:r>
              <a:rPr lang="it-IT" dirty="0"/>
              <a:t> &lt; 0.001 and OR = 4.291; 95%CI = 2.409-7.644; </a:t>
            </a:r>
            <a:r>
              <a:rPr lang="it-IT" dirty="0" err="1"/>
              <a:t>p</a:t>
            </a:r>
            <a:r>
              <a:rPr lang="it-IT" dirty="0"/>
              <a:t> &lt; 0.001 for intermediate- and high- vs low-risk groups).</a:t>
            </a:r>
          </a:p>
          <a:p>
            <a:r>
              <a:rPr lang="it-IT" b="1" dirty="0" err="1"/>
              <a:t>Conclusions</a:t>
            </a:r>
            <a:r>
              <a:rPr lang="it-IT" b="1" dirty="0"/>
              <a:t>: </a:t>
            </a:r>
            <a:r>
              <a:rPr lang="it-IT" dirty="0" err="1"/>
              <a:t>Adherence</a:t>
            </a:r>
            <a:r>
              <a:rPr lang="it-IT" dirty="0"/>
              <a:t> to </a:t>
            </a:r>
            <a:r>
              <a:rPr lang="it-IT" dirty="0" err="1"/>
              <a:t>endoscopic</a:t>
            </a:r>
            <a:r>
              <a:rPr lang="it-IT" dirty="0"/>
              <a:t> </a:t>
            </a:r>
            <a:r>
              <a:rPr lang="it-IT" dirty="0" err="1"/>
              <a:t>surveillance</a:t>
            </a:r>
            <a:r>
              <a:rPr lang="it-IT" dirty="0"/>
              <a:t> </a:t>
            </a:r>
            <a:r>
              <a:rPr lang="it-IT" dirty="0" err="1"/>
              <a:t>allows</a:t>
            </a:r>
            <a:r>
              <a:rPr lang="it-IT" dirty="0"/>
              <a:t> </a:t>
            </a:r>
            <a:r>
              <a:rPr lang="it-IT" dirty="0" err="1"/>
              <a:t>earlier</a:t>
            </a:r>
            <a:r>
              <a:rPr lang="it-IT" dirty="0"/>
              <a:t> </a:t>
            </a:r>
            <a:r>
              <a:rPr lang="it-IT" dirty="0" err="1"/>
              <a:t>detection</a:t>
            </a:r>
            <a:r>
              <a:rPr lang="it-IT" dirty="0"/>
              <a:t> of </a:t>
            </a:r>
            <a:r>
              <a:rPr lang="it-IT" dirty="0" err="1"/>
              <a:t>advanced</a:t>
            </a:r>
            <a:r>
              <a:rPr lang="it-IT" dirty="0"/>
              <a:t> </a:t>
            </a:r>
            <a:r>
              <a:rPr lang="it-IT" dirty="0" err="1"/>
              <a:t>lesions</a:t>
            </a:r>
            <a:r>
              <a:rPr lang="it-IT" dirty="0"/>
              <a:t> </a:t>
            </a:r>
            <a:r>
              <a:rPr lang="it-IT" dirty="0" err="1"/>
              <a:t>but</a:t>
            </a:r>
            <a:r>
              <a:rPr lang="it-IT" dirty="0"/>
              <a:t> </a:t>
            </a:r>
            <a:r>
              <a:rPr lang="it-IT" dirty="0" err="1"/>
              <a:t>is</a:t>
            </a:r>
            <a:r>
              <a:rPr lang="it-IT" dirty="0"/>
              <a:t> low. Groups </a:t>
            </a:r>
            <a:r>
              <a:rPr lang="it-IT" dirty="0" err="1"/>
              <a:t>at</a:t>
            </a:r>
            <a:r>
              <a:rPr lang="it-IT" dirty="0"/>
              <a:t> </a:t>
            </a:r>
            <a:r>
              <a:rPr lang="it-IT" dirty="0" err="1"/>
              <a:t>higher</a:t>
            </a:r>
            <a:r>
              <a:rPr lang="it-IT" dirty="0"/>
              <a:t> risk of CRC are </a:t>
            </a:r>
            <a:r>
              <a:rPr lang="it-IT" dirty="0" err="1"/>
              <a:t>associated</a:t>
            </a:r>
            <a:r>
              <a:rPr lang="it-IT" dirty="0"/>
              <a:t> with </a:t>
            </a:r>
            <a:r>
              <a:rPr lang="it-IT" dirty="0" err="1"/>
              <a:t>lower</a:t>
            </a:r>
            <a:r>
              <a:rPr lang="it-IT" dirty="0"/>
              <a:t> </a:t>
            </a:r>
            <a:r>
              <a:rPr lang="it-IT" dirty="0" err="1"/>
              <a:t>adherence</a:t>
            </a:r>
            <a:r>
              <a:rPr lang="it-IT" dirty="0"/>
              <a:t>.</a:t>
            </a:r>
          </a:p>
        </p:txBody>
      </p:sp>
      <p:sp>
        <p:nvSpPr>
          <p:cNvPr id="4" name="Segnaposto numero diapositiva 3">
            <a:extLst>
              <a:ext uri="{FF2B5EF4-FFF2-40B4-BE49-F238E27FC236}">
                <a16:creationId xmlns:a16="http://schemas.microsoft.com/office/drawing/2014/main" xmlns="" id="{8F22F8E2-EB89-AAF6-6961-AC97BE15EA3A}"/>
              </a:ext>
            </a:extLst>
          </p:cNvPr>
          <p:cNvSpPr>
            <a:spLocks noGrp="1"/>
          </p:cNvSpPr>
          <p:nvPr>
            <p:ph type="sldNum" sz="quarter" idx="10"/>
          </p:nvPr>
        </p:nvSpPr>
        <p:spPr/>
        <p:txBody>
          <a:bodyPr/>
          <a:lstStyle/>
          <a:p>
            <a:fld id="{CB3B4299-37F0-4C02-BBA0-B3D4D59E288D}" type="slidenum">
              <a:rPr lang="it-IT" smtClean="0"/>
              <a:pPr/>
              <a:t>34</a:t>
            </a:fld>
            <a:endParaRPr lang="it-IT"/>
          </a:p>
        </p:txBody>
      </p:sp>
    </p:spTree>
    <p:extLst>
      <p:ext uri="{BB962C8B-B14F-4D97-AF65-F5344CB8AC3E}">
        <p14:creationId xmlns="" xmlns:p14="http://schemas.microsoft.com/office/powerpoint/2010/main" val="2382407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In our study, the sizable proportion of patients (8%) dying of CRC who had an abnormal screening result without appropriate follow-up and its strong association (OR, 7.26) with the risk of death from CRC suggests that interventions to improve timely follow-up after an abnormal result are important for optimizing the effectiveness of screening in preventing deaths from CRC. A recent systematic review suggested that patient navigation and provider reminders might improve follow-up after a positive fecal test result, but evidence for other interventions is lacking and requires more research.39</a:t>
            </a:r>
            <a:endParaRPr lang="it-IT" dirty="0"/>
          </a:p>
        </p:txBody>
      </p:sp>
      <p:sp>
        <p:nvSpPr>
          <p:cNvPr id="4" name="Segnaposto numero diapositiva 3"/>
          <p:cNvSpPr>
            <a:spLocks noGrp="1"/>
          </p:cNvSpPr>
          <p:nvPr>
            <p:ph type="sldNum" sz="quarter" idx="10"/>
          </p:nvPr>
        </p:nvSpPr>
        <p:spPr/>
        <p:txBody>
          <a:bodyPr/>
          <a:lstStyle/>
          <a:p>
            <a:fld id="{C0C2FA3D-5B30-4E6D-B712-9D4C52C168B0}" type="slidenum">
              <a:rPr lang="it-IT" smtClean="0"/>
              <a:pPr/>
              <a:t>35</a:t>
            </a:fld>
            <a:endParaRPr lang="it-IT"/>
          </a:p>
        </p:txBody>
      </p:sp>
    </p:spTree>
    <p:extLst>
      <p:ext uri="{BB962C8B-B14F-4D97-AF65-F5344CB8AC3E}">
        <p14:creationId xmlns="" xmlns:p14="http://schemas.microsoft.com/office/powerpoint/2010/main" val="441310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C0C2FA3D-5B30-4E6D-B712-9D4C52C168B0}" type="slidenum">
              <a:rPr lang="it-IT" smtClean="0"/>
              <a:pPr/>
              <a:t>38</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all DIP subscales had a </a:t>
            </a:r>
            <a:r>
              <a:rPr lang="en-US" dirty="0" err="1" smtClean="0"/>
              <a:t>sta</a:t>
            </a:r>
            <a:r>
              <a:rPr lang="en-US" dirty="0" smtClean="0"/>
              <a:t>- </a:t>
            </a:r>
            <a:r>
              <a:rPr lang="en-US" dirty="0" err="1" smtClean="0"/>
              <a:t>tistically</a:t>
            </a:r>
            <a:r>
              <a:rPr lang="en-US" dirty="0" smtClean="0"/>
              <a:t> significant negative association with screening uptake; higher defensiveness scores were associated with lower odds of FIT‐ based screening participation. These results support previous find- </a:t>
            </a:r>
            <a:r>
              <a:rPr lang="en-US" dirty="0" err="1" smtClean="0"/>
              <a:t>ings</a:t>
            </a:r>
            <a:r>
              <a:rPr lang="en-US" dirty="0" smtClean="0"/>
              <a:t> and highlight the important influence of DIP on screening participation. Once other previously identified behavioral influences on uptake were taken into account, only the two subscales of the suppression domain remained statistically significant. Our results suggest that both kinds of suppression—self‐exemption (screening is not relevant or important for the individual) and denying immediacy (screening is not an immediate concern)—are independent influences on nonparticipation in FIT‐based screening.</a:t>
            </a:r>
            <a:endParaRPr lang="it-IT" dirty="0"/>
          </a:p>
        </p:txBody>
      </p:sp>
      <p:sp>
        <p:nvSpPr>
          <p:cNvPr id="4" name="Segnaposto numero diapositiva 3"/>
          <p:cNvSpPr>
            <a:spLocks noGrp="1"/>
          </p:cNvSpPr>
          <p:nvPr>
            <p:ph type="sldNum" sz="quarter" idx="10"/>
          </p:nvPr>
        </p:nvSpPr>
        <p:spPr/>
        <p:txBody>
          <a:bodyPr/>
          <a:lstStyle/>
          <a:p>
            <a:fld id="{C0C2FA3D-5B30-4E6D-B712-9D4C52C168B0}" type="slidenum">
              <a:rPr lang="it-IT" smtClean="0"/>
              <a:pPr/>
              <a:t>41</a:t>
            </a:fld>
            <a:endParaRPr lang="it-IT"/>
          </a:p>
        </p:txBody>
      </p:sp>
    </p:spTree>
    <p:extLst>
      <p:ext uri="{BB962C8B-B14F-4D97-AF65-F5344CB8AC3E}">
        <p14:creationId xmlns:p14="http://schemas.microsoft.com/office/powerpoint/2010/main" xmlns="" val="1766212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DIP likely plays an important role in other health‐protective behaviors, such as not receiving COVID‐19 </a:t>
            </a:r>
            <a:r>
              <a:rPr lang="en-US" b="1" dirty="0" smtClean="0"/>
              <a:t>vaccinations.</a:t>
            </a:r>
            <a:r>
              <a:rPr lang="en-US" dirty="0" smtClean="0"/>
              <a:t>1or HPV vaccination </a:t>
            </a:r>
            <a:r>
              <a:rPr lang="en-US" dirty="0" err="1" smtClean="0"/>
              <a:t>thet</a:t>
            </a:r>
            <a:r>
              <a:rPr lang="en-US" dirty="0" smtClean="0"/>
              <a:t> promote </a:t>
            </a:r>
            <a:r>
              <a:rPr lang="en-US" dirty="0" err="1" smtClean="0"/>
              <a:t>promiscue</a:t>
            </a:r>
            <a:r>
              <a:rPr lang="en-US" dirty="0" smtClean="0"/>
              <a:t> habits 2 For example, as part of a qualitative study, a nursing home director was asked why staff were not getting COVID‐19 vaccines. He said, “They feel they are invincible,” and either they will not get COVID‐19, or it will not be a problem if they do. “Invincibility” is an example of self‐ exemption DIP.13 A good example of </a:t>
            </a:r>
            <a:r>
              <a:rPr lang="en-US" dirty="0" err="1" smtClean="0"/>
              <a:t>counterarguing</a:t>
            </a:r>
            <a:r>
              <a:rPr lang="en-US" dirty="0" smtClean="0"/>
              <a:t> is believing that vaccines in general lead to autism despite strong evidence to the contrary.14 Misinformation (false information not created or shared with intent of harm) or disinformation (false information shared for malfeasant purposes) often fuels </a:t>
            </a:r>
            <a:r>
              <a:rPr lang="en-US" dirty="0" err="1" smtClean="0"/>
              <a:t>counterarguing</a:t>
            </a:r>
            <a:r>
              <a:rPr lang="en-US" dirty="0" smtClean="0"/>
              <a:t> DIP.</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DIP is also likely related to contextual factors, social de- </a:t>
            </a:r>
            <a:r>
              <a:rPr lang="en-US" dirty="0" err="1" smtClean="0"/>
              <a:t>terminants</a:t>
            </a:r>
            <a:r>
              <a:rPr lang="en-US" dirty="0" smtClean="0"/>
              <a:t> of health, and structural racism. For example, anyone experiencing food or housing insecurity may not be able to prioritize self‐protective behaviors such as participation in screening programs, and this may manifest as opting out or blunting. Furthermore, a lack of health insurance, differential coverage for screening tests and follow‐up, and the financial consequences of completing cancer screening might influence DIP behaviors. The role of defensive information processing in population‐based colorectal cancer screening uptake </a:t>
            </a:r>
            <a:r>
              <a:rPr lang="en-US" sz="1200" kern="1200" dirty="0" smtClean="0">
                <a:solidFill>
                  <a:schemeClr val="tx1"/>
                </a:solidFill>
                <a:effectLst/>
                <a:latin typeface="+mn-lt"/>
                <a:ea typeface="+mn-ea"/>
                <a:cs typeface="+mn-cs"/>
              </a:rPr>
              <a:t>Other recent studies have found associations between </a:t>
            </a:r>
            <a:r>
              <a:rPr lang="en-US" sz="1200" kern="1200" dirty="0" err="1" smtClean="0">
                <a:solidFill>
                  <a:schemeClr val="tx1"/>
                </a:solidFill>
                <a:effectLst/>
                <a:latin typeface="+mn-lt"/>
                <a:ea typeface="+mn-ea"/>
                <a:cs typeface="+mn-cs"/>
              </a:rPr>
              <a:t>defen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siveness</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nonadherence</a:t>
            </a:r>
            <a:r>
              <a:rPr lang="en-US" sz="1200" kern="1200" dirty="0" smtClean="0">
                <a:solidFill>
                  <a:schemeClr val="tx1"/>
                </a:solidFill>
                <a:effectLst/>
                <a:latin typeface="+mn-lt"/>
                <a:ea typeface="+mn-ea"/>
                <a:cs typeface="+mn-cs"/>
              </a:rPr>
              <a:t> to other types of cancer screening. In Norway (where population‐based </a:t>
            </a:r>
            <a:r>
              <a:rPr lang="en-US" sz="1200" b="1" kern="1200" dirty="0" smtClean="0">
                <a:solidFill>
                  <a:schemeClr val="tx1"/>
                </a:solidFill>
                <a:effectLst/>
                <a:latin typeface="+mn-lt"/>
                <a:ea typeface="+mn-ea"/>
                <a:cs typeface="+mn-cs"/>
              </a:rPr>
              <a:t>mammography screening </a:t>
            </a:r>
            <a:r>
              <a:rPr lang="en-US" sz="1200" kern="1200" dirty="0" smtClean="0">
                <a:solidFill>
                  <a:schemeClr val="tx1"/>
                </a:solidFill>
                <a:effectLst/>
                <a:latin typeface="+mn-lt"/>
                <a:ea typeface="+mn-ea"/>
                <a:cs typeface="+mn-cs"/>
              </a:rPr>
              <a:t>pro- grams exist), a survey (using a convenience sample) examining how psychological factors influence defensive avoidance of breast screening reported that women with a greater fear of breast cancer were more likely to engage in defensive processing to rationalize why they did not need mammography screening </a:t>
            </a:r>
            <a:endParaRPr lang="en-US" dirty="0" smtClean="0"/>
          </a:p>
          <a:p>
            <a:endParaRPr lang="it-IT" dirty="0"/>
          </a:p>
        </p:txBody>
      </p:sp>
      <p:sp>
        <p:nvSpPr>
          <p:cNvPr id="4" name="Segnaposto numero diapositiva 3"/>
          <p:cNvSpPr>
            <a:spLocks noGrp="1"/>
          </p:cNvSpPr>
          <p:nvPr>
            <p:ph type="sldNum" sz="quarter" idx="10"/>
          </p:nvPr>
        </p:nvSpPr>
        <p:spPr/>
        <p:txBody>
          <a:bodyPr/>
          <a:lstStyle/>
          <a:p>
            <a:fld id="{C0C2FA3D-5B30-4E6D-B712-9D4C52C168B0}" type="slidenum">
              <a:rPr lang="it-IT" smtClean="0"/>
              <a:pPr/>
              <a:t>43</a:t>
            </a:fld>
            <a:endParaRPr lang="it-IT"/>
          </a:p>
        </p:txBody>
      </p:sp>
    </p:spTree>
    <p:extLst>
      <p:ext uri="{BB962C8B-B14F-4D97-AF65-F5344CB8AC3E}">
        <p14:creationId xmlns:p14="http://schemas.microsoft.com/office/powerpoint/2010/main" xmlns="" val="2283289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C0C2FA3D-5B30-4E6D-B712-9D4C52C168B0}" type="slidenum">
              <a:rPr lang="it-IT" smtClean="0"/>
              <a:pPr/>
              <a:t>48</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5DA2FBB4-7DE3-4F8C-8723-E8284EFA09BD}" type="datetimeFigureOut">
              <a:rPr lang="it-IT" smtClean="0"/>
              <a:pPr/>
              <a:t>18/03/2025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85F1582-C206-4B84-B854-3F06E5728EDA}" type="slidenum">
              <a:rPr lang="it-IT" smtClean="0"/>
              <a:pPr/>
              <a:t>‹N›</a:t>
            </a:fld>
            <a:endParaRPr lang="it-IT"/>
          </a:p>
        </p:txBody>
      </p:sp>
    </p:spTree>
    <p:extLst>
      <p:ext uri="{BB962C8B-B14F-4D97-AF65-F5344CB8AC3E}">
        <p14:creationId xmlns:p14="http://schemas.microsoft.com/office/powerpoint/2010/main" xmlns="" val="4166669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DA2FBB4-7DE3-4F8C-8723-E8284EFA09BD}" type="datetimeFigureOut">
              <a:rPr lang="it-IT" smtClean="0"/>
              <a:pPr/>
              <a:t>18/03/2025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85F1582-C206-4B84-B854-3F06E5728EDA}" type="slidenum">
              <a:rPr lang="it-IT" smtClean="0"/>
              <a:pPr/>
              <a:t>‹N›</a:t>
            </a:fld>
            <a:endParaRPr lang="it-IT"/>
          </a:p>
        </p:txBody>
      </p:sp>
    </p:spTree>
    <p:extLst>
      <p:ext uri="{BB962C8B-B14F-4D97-AF65-F5344CB8AC3E}">
        <p14:creationId xmlns:p14="http://schemas.microsoft.com/office/powerpoint/2010/main" xmlns="" val="732875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DA2FBB4-7DE3-4F8C-8723-E8284EFA09BD}" type="datetimeFigureOut">
              <a:rPr lang="it-IT" smtClean="0"/>
              <a:pPr/>
              <a:t>18/03/2025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85F1582-C206-4B84-B854-3F06E5728EDA}" type="slidenum">
              <a:rPr lang="it-IT" smtClean="0"/>
              <a:pPr/>
              <a:t>‹N›</a:t>
            </a:fld>
            <a:endParaRPr lang="it-IT"/>
          </a:p>
        </p:txBody>
      </p:sp>
    </p:spTree>
    <p:extLst>
      <p:ext uri="{BB962C8B-B14F-4D97-AF65-F5344CB8AC3E}">
        <p14:creationId xmlns:p14="http://schemas.microsoft.com/office/powerpoint/2010/main" xmlns="" val="3218309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DA2FBB4-7DE3-4F8C-8723-E8284EFA09BD}" type="datetimeFigureOut">
              <a:rPr lang="it-IT" smtClean="0"/>
              <a:pPr/>
              <a:t>18/03/2025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85F1582-C206-4B84-B854-3F06E5728EDA}" type="slidenum">
              <a:rPr lang="it-IT" smtClean="0"/>
              <a:pPr/>
              <a:t>‹N›</a:t>
            </a:fld>
            <a:endParaRPr lang="it-IT"/>
          </a:p>
        </p:txBody>
      </p:sp>
    </p:spTree>
    <p:extLst>
      <p:ext uri="{BB962C8B-B14F-4D97-AF65-F5344CB8AC3E}">
        <p14:creationId xmlns:p14="http://schemas.microsoft.com/office/powerpoint/2010/main" xmlns="" val="1700430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5DA2FBB4-7DE3-4F8C-8723-E8284EFA09BD}" type="datetimeFigureOut">
              <a:rPr lang="it-IT" smtClean="0"/>
              <a:pPr/>
              <a:t>18/03/2025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85F1582-C206-4B84-B854-3F06E5728EDA}" type="slidenum">
              <a:rPr lang="it-IT" smtClean="0"/>
              <a:pPr/>
              <a:t>‹N›</a:t>
            </a:fld>
            <a:endParaRPr lang="it-IT"/>
          </a:p>
        </p:txBody>
      </p:sp>
    </p:spTree>
    <p:extLst>
      <p:ext uri="{BB962C8B-B14F-4D97-AF65-F5344CB8AC3E}">
        <p14:creationId xmlns:p14="http://schemas.microsoft.com/office/powerpoint/2010/main" xmlns="" val="661548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5DA2FBB4-7DE3-4F8C-8723-E8284EFA09BD}" type="datetimeFigureOut">
              <a:rPr lang="it-IT" smtClean="0"/>
              <a:pPr/>
              <a:t>18/03/2025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85F1582-C206-4B84-B854-3F06E5728EDA}" type="slidenum">
              <a:rPr lang="it-IT" smtClean="0"/>
              <a:pPr/>
              <a:t>‹N›</a:t>
            </a:fld>
            <a:endParaRPr lang="it-IT"/>
          </a:p>
        </p:txBody>
      </p:sp>
    </p:spTree>
    <p:extLst>
      <p:ext uri="{BB962C8B-B14F-4D97-AF65-F5344CB8AC3E}">
        <p14:creationId xmlns:p14="http://schemas.microsoft.com/office/powerpoint/2010/main" xmlns="" val="3274259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5DA2FBB4-7DE3-4F8C-8723-E8284EFA09BD}" type="datetimeFigureOut">
              <a:rPr lang="it-IT" smtClean="0"/>
              <a:pPr/>
              <a:t>18/03/2025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585F1582-C206-4B84-B854-3F06E5728EDA}" type="slidenum">
              <a:rPr lang="it-IT" smtClean="0"/>
              <a:pPr/>
              <a:t>‹N›</a:t>
            </a:fld>
            <a:endParaRPr lang="it-IT"/>
          </a:p>
        </p:txBody>
      </p:sp>
    </p:spTree>
    <p:extLst>
      <p:ext uri="{BB962C8B-B14F-4D97-AF65-F5344CB8AC3E}">
        <p14:creationId xmlns:p14="http://schemas.microsoft.com/office/powerpoint/2010/main" xmlns="" val="922382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5DA2FBB4-7DE3-4F8C-8723-E8284EFA09BD}" type="datetimeFigureOut">
              <a:rPr lang="it-IT" smtClean="0"/>
              <a:pPr/>
              <a:t>18/03/2025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585F1582-C206-4B84-B854-3F06E5728EDA}" type="slidenum">
              <a:rPr lang="it-IT" smtClean="0"/>
              <a:pPr/>
              <a:t>‹N›</a:t>
            </a:fld>
            <a:endParaRPr lang="it-IT"/>
          </a:p>
        </p:txBody>
      </p:sp>
    </p:spTree>
    <p:extLst>
      <p:ext uri="{BB962C8B-B14F-4D97-AF65-F5344CB8AC3E}">
        <p14:creationId xmlns:p14="http://schemas.microsoft.com/office/powerpoint/2010/main" xmlns="" val="2599651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DA2FBB4-7DE3-4F8C-8723-E8284EFA09BD}" type="datetimeFigureOut">
              <a:rPr lang="it-IT" smtClean="0"/>
              <a:pPr/>
              <a:t>18/03/2025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585F1582-C206-4B84-B854-3F06E5728EDA}" type="slidenum">
              <a:rPr lang="it-IT" smtClean="0"/>
              <a:pPr/>
              <a:t>‹N›</a:t>
            </a:fld>
            <a:endParaRPr lang="it-IT"/>
          </a:p>
        </p:txBody>
      </p:sp>
    </p:spTree>
    <p:extLst>
      <p:ext uri="{BB962C8B-B14F-4D97-AF65-F5344CB8AC3E}">
        <p14:creationId xmlns:p14="http://schemas.microsoft.com/office/powerpoint/2010/main" xmlns="" val="761026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DA2FBB4-7DE3-4F8C-8723-E8284EFA09BD}" type="datetimeFigureOut">
              <a:rPr lang="it-IT" smtClean="0"/>
              <a:pPr/>
              <a:t>18/03/2025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85F1582-C206-4B84-B854-3F06E5728EDA}" type="slidenum">
              <a:rPr lang="it-IT" smtClean="0"/>
              <a:pPr/>
              <a:t>‹N›</a:t>
            </a:fld>
            <a:endParaRPr lang="it-IT"/>
          </a:p>
        </p:txBody>
      </p:sp>
    </p:spTree>
    <p:extLst>
      <p:ext uri="{BB962C8B-B14F-4D97-AF65-F5344CB8AC3E}">
        <p14:creationId xmlns:p14="http://schemas.microsoft.com/office/powerpoint/2010/main" xmlns="" val="2621302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DA2FBB4-7DE3-4F8C-8723-E8284EFA09BD}" type="datetimeFigureOut">
              <a:rPr lang="it-IT" smtClean="0"/>
              <a:pPr/>
              <a:t>18/03/2025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85F1582-C206-4B84-B854-3F06E5728EDA}" type="slidenum">
              <a:rPr lang="it-IT" smtClean="0"/>
              <a:pPr/>
              <a:t>‹N›</a:t>
            </a:fld>
            <a:endParaRPr lang="it-IT"/>
          </a:p>
        </p:txBody>
      </p:sp>
    </p:spTree>
    <p:extLst>
      <p:ext uri="{BB962C8B-B14F-4D97-AF65-F5344CB8AC3E}">
        <p14:creationId xmlns:p14="http://schemas.microsoft.com/office/powerpoint/2010/main" xmlns="" val="3044843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A2FBB4-7DE3-4F8C-8723-E8284EFA09BD}" type="datetimeFigureOut">
              <a:rPr lang="it-IT" smtClean="0"/>
              <a:pPr/>
              <a:t>18/03/2025</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5F1582-C206-4B84-B854-3F06E5728EDA}" type="slidenum">
              <a:rPr lang="it-IT" smtClean="0"/>
              <a:pPr/>
              <a:t>‹N›</a:t>
            </a:fld>
            <a:endParaRPr lang="it-IT"/>
          </a:p>
        </p:txBody>
      </p:sp>
    </p:spTree>
    <p:extLst>
      <p:ext uri="{BB962C8B-B14F-4D97-AF65-F5344CB8AC3E}">
        <p14:creationId xmlns:p14="http://schemas.microsoft.com/office/powerpoint/2010/main" xmlns="" val="20127363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29.png"/></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8582" y="0"/>
            <a:ext cx="9139599" cy="68942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088266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0"/>
            <a:ext cx="9108503"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28040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0055" y="0"/>
            <a:ext cx="9036496"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45803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045" y="-28124"/>
            <a:ext cx="9136955" cy="68861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1596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8386" y="0"/>
            <a:ext cx="9162385" cy="68853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117362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3238"/>
            <a:ext cx="9144000" cy="68712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125545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42844" y="1357298"/>
            <a:ext cx="8429684" cy="3539430"/>
          </a:xfrm>
          <a:prstGeom prst="rect">
            <a:avLst/>
          </a:prstGeom>
          <a:solidFill>
            <a:srgbClr val="002060"/>
          </a:solidFill>
          <a:ln w="57150">
            <a:solidFill>
              <a:srgbClr val="00B0F0"/>
            </a:solidFill>
          </a:ln>
        </p:spPr>
        <p:txBody>
          <a:bodyPr wrap="square" rtlCol="0">
            <a:spAutoFit/>
          </a:bodyPr>
          <a:lstStyle/>
          <a:p>
            <a:pPr algn="ctr"/>
            <a:endParaRPr lang="it-IT" sz="2800" dirty="0" smtClean="0">
              <a:solidFill>
                <a:schemeClr val="bg2"/>
              </a:solidFill>
            </a:endParaRPr>
          </a:p>
          <a:p>
            <a:pPr algn="ctr"/>
            <a:r>
              <a:rPr lang="it-IT" sz="2800" dirty="0" smtClean="0">
                <a:solidFill>
                  <a:srgbClr val="00B0F0"/>
                </a:solidFill>
              </a:rPr>
              <a:t>Ostacoli a appropriatezza  e comportamenti green  :</a:t>
            </a:r>
          </a:p>
          <a:p>
            <a:pPr algn="ctr"/>
            <a:endParaRPr lang="it-IT" sz="2800" dirty="0" smtClean="0">
              <a:solidFill>
                <a:schemeClr val="bg2"/>
              </a:solidFill>
            </a:endParaRPr>
          </a:p>
          <a:p>
            <a:pPr>
              <a:buClr>
                <a:srgbClr val="00B0F0"/>
              </a:buClr>
              <a:buFont typeface="Wingdings" pitchFamily="2" charset="2"/>
              <a:buChar char="ü"/>
            </a:pPr>
            <a:r>
              <a:rPr lang="it-IT" sz="2800" dirty="0" smtClean="0">
                <a:solidFill>
                  <a:schemeClr val="bg2"/>
                </a:solidFill>
              </a:rPr>
              <a:t>Medicina difensiva dei sanitari</a:t>
            </a:r>
          </a:p>
          <a:p>
            <a:pPr>
              <a:buClr>
                <a:srgbClr val="00B0F0"/>
              </a:buClr>
              <a:buFont typeface="Wingdings" pitchFamily="2" charset="2"/>
              <a:buChar char="ü"/>
            </a:pPr>
            <a:r>
              <a:rPr lang="it-IT" sz="2800" dirty="0" smtClean="0">
                <a:solidFill>
                  <a:schemeClr val="bg2"/>
                </a:solidFill>
              </a:rPr>
              <a:t>P</a:t>
            </a:r>
            <a:r>
              <a:rPr lang="it-IT" sz="2800" dirty="0" smtClean="0">
                <a:solidFill>
                  <a:schemeClr val="bg2"/>
                </a:solidFill>
              </a:rPr>
              <a:t>rocesso difensivi del paziente (per non aderire a </a:t>
            </a:r>
          </a:p>
          <a:p>
            <a:pPr>
              <a:buClr>
                <a:srgbClr val="00B0F0"/>
              </a:buClr>
            </a:pPr>
            <a:r>
              <a:rPr lang="it-IT" sz="2800" dirty="0" smtClean="0">
                <a:solidFill>
                  <a:schemeClr val="bg2"/>
                </a:solidFill>
              </a:rPr>
              <a:t> </a:t>
            </a:r>
            <a:r>
              <a:rPr lang="it-IT" sz="2800" dirty="0" smtClean="0">
                <a:solidFill>
                  <a:schemeClr val="bg2"/>
                </a:solidFill>
              </a:rPr>
              <a:t>   comportamenti salutari , es. screening)</a:t>
            </a:r>
          </a:p>
          <a:p>
            <a:endParaRPr lang="it-IT" sz="2800" dirty="0" smtClean="0">
              <a:solidFill>
                <a:schemeClr val="bg2"/>
              </a:solidFill>
            </a:endParaRPr>
          </a:p>
          <a:p>
            <a:r>
              <a:rPr lang="it-IT" sz="2800" dirty="0" smtClean="0">
                <a:solidFill>
                  <a:schemeClr val="bg2"/>
                </a:solidFill>
              </a:rPr>
              <a:t>  </a:t>
            </a:r>
            <a:endParaRPr lang="it-IT" sz="2800" dirty="0">
              <a:solidFill>
                <a:schemeClr val="bg2"/>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36043"/>
            <a:ext cx="9144000" cy="860397"/>
          </a:xfrm>
          <a:prstGeom prst="rect">
            <a:avLst/>
          </a:prstGeom>
          <a:noFill/>
          <a:ln w="38100">
            <a:solidFill>
              <a:srgbClr val="0070C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88024" y="356703"/>
            <a:ext cx="3076575" cy="219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07504" y="1002680"/>
            <a:ext cx="4896544" cy="2714625"/>
          </a:xfrm>
          <a:prstGeom prst="rect">
            <a:avLst/>
          </a:prstGeom>
          <a:noFill/>
          <a:ln w="381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341" name="Picture 5"/>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79513" y="3861048"/>
            <a:ext cx="4824536" cy="2880320"/>
          </a:xfrm>
          <a:prstGeom prst="rect">
            <a:avLst/>
          </a:prstGeom>
          <a:noFill/>
          <a:ln w="381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342" name="Picture 6"/>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183336" y="1508402"/>
            <a:ext cx="3888432" cy="4584894"/>
          </a:xfrm>
          <a:prstGeom prst="rect">
            <a:avLst/>
          </a:prstGeom>
          <a:noFill/>
          <a:ln w="38100">
            <a:solidFill>
              <a:srgbClr val="FF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784094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36043"/>
            <a:ext cx="9144000" cy="860397"/>
          </a:xfrm>
          <a:prstGeom prst="rect">
            <a:avLst/>
          </a:prstGeom>
          <a:noFill/>
          <a:ln w="38100">
            <a:solidFill>
              <a:srgbClr val="0070C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788024" y="356703"/>
            <a:ext cx="3076575" cy="219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5362"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7447" y="2420888"/>
            <a:ext cx="8879072" cy="3312368"/>
          </a:xfrm>
          <a:prstGeom prst="rect">
            <a:avLst/>
          </a:prstGeom>
          <a:noFill/>
          <a:ln w="38100">
            <a:solidFill>
              <a:srgbClr val="0070C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ttangolo 2"/>
          <p:cNvSpPr/>
          <p:nvPr/>
        </p:nvSpPr>
        <p:spPr>
          <a:xfrm>
            <a:off x="2123728" y="3450704"/>
            <a:ext cx="2160240" cy="2282552"/>
          </a:xfrm>
          <a:prstGeom prst="rect">
            <a:avLst/>
          </a:prstGeom>
          <a:solidFill>
            <a:srgbClr val="00B0F0">
              <a:alpha val="15000"/>
            </a:srgb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p:cNvSpPr/>
          <p:nvPr/>
        </p:nvSpPr>
        <p:spPr>
          <a:xfrm>
            <a:off x="4283968" y="3450704"/>
            <a:ext cx="2448272" cy="2282552"/>
          </a:xfrm>
          <a:prstGeom prst="rect">
            <a:avLst/>
          </a:prstGeom>
          <a:solidFill>
            <a:schemeClr val="accent2">
              <a:alpha val="15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p:cNvSpPr/>
          <p:nvPr/>
        </p:nvSpPr>
        <p:spPr>
          <a:xfrm>
            <a:off x="6732240" y="3450704"/>
            <a:ext cx="2279296" cy="2282552"/>
          </a:xfrm>
          <a:prstGeom prst="rect">
            <a:avLst/>
          </a:prstGeom>
          <a:solidFill>
            <a:srgbClr val="00B0F0">
              <a:alpha val="15000"/>
            </a:srgb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a:off x="4431302" y="3081372"/>
            <a:ext cx="4545863" cy="369332"/>
          </a:xfrm>
          <a:prstGeom prst="rect">
            <a:avLst/>
          </a:prstGeom>
          <a:solidFill>
            <a:srgbClr val="002060"/>
          </a:solidFill>
          <a:ln w="38100">
            <a:solidFill>
              <a:srgbClr val="FF0000"/>
            </a:solidFill>
          </a:ln>
        </p:spPr>
        <p:txBody>
          <a:bodyPr wrap="square">
            <a:spAutoFit/>
          </a:bodyPr>
          <a:lstStyle/>
          <a:p>
            <a:r>
              <a:rPr lang="it-IT" dirty="0" err="1" smtClean="0">
                <a:solidFill>
                  <a:schemeClr val="bg2"/>
                </a:solidFill>
              </a:rPr>
              <a:t>Prescribed</a:t>
            </a:r>
            <a:r>
              <a:rPr lang="it-IT" dirty="0" smtClean="0">
                <a:solidFill>
                  <a:schemeClr val="bg2"/>
                </a:solidFill>
              </a:rPr>
              <a:t> plus </a:t>
            </a:r>
            <a:r>
              <a:rPr lang="it-IT" dirty="0" err="1">
                <a:solidFill>
                  <a:schemeClr val="bg2"/>
                </a:solidFill>
              </a:rPr>
              <a:t>P</a:t>
            </a:r>
            <a:r>
              <a:rPr lang="it-IT" dirty="0" err="1" smtClean="0">
                <a:solidFill>
                  <a:schemeClr val="bg2"/>
                </a:solidFill>
              </a:rPr>
              <a:t>erceived</a:t>
            </a:r>
            <a:r>
              <a:rPr lang="it-IT" dirty="0" smtClean="0">
                <a:solidFill>
                  <a:schemeClr val="bg2"/>
                </a:solidFill>
              </a:rPr>
              <a:t>: Total E  8.637.835 </a:t>
            </a:r>
            <a:endParaRPr lang="it-IT" dirty="0">
              <a:solidFill>
                <a:schemeClr val="bg2"/>
              </a:solidFill>
            </a:endParaRPr>
          </a:p>
        </p:txBody>
      </p:sp>
      <p:sp>
        <p:nvSpPr>
          <p:cNvPr id="15" name="Rettangolo 14"/>
          <p:cNvSpPr/>
          <p:nvPr/>
        </p:nvSpPr>
        <p:spPr>
          <a:xfrm>
            <a:off x="251520" y="1556792"/>
            <a:ext cx="8760016" cy="369332"/>
          </a:xfrm>
          <a:prstGeom prst="rect">
            <a:avLst/>
          </a:prstGeom>
          <a:solidFill>
            <a:srgbClr val="00B0F0">
              <a:alpha val="29000"/>
            </a:srgbClr>
          </a:solidFill>
          <a:ln w="57150">
            <a:solidFill>
              <a:srgbClr val="002060"/>
            </a:solidFill>
          </a:ln>
        </p:spPr>
        <p:txBody>
          <a:bodyPr wrap="square">
            <a:spAutoFit/>
          </a:bodyPr>
          <a:lstStyle/>
          <a:p>
            <a:r>
              <a:rPr lang="en-US" dirty="0" smtClean="0">
                <a:solidFill>
                  <a:srgbClr val="002060"/>
                </a:solidFill>
              </a:rPr>
              <a:t>DM accounted for 11%  monthly/costs of the procedures ordered by the respondents. </a:t>
            </a:r>
            <a:endParaRPr lang="it-IT" dirty="0">
              <a:solidFill>
                <a:srgbClr val="002060"/>
              </a:solidFill>
            </a:endParaRPr>
          </a:p>
        </p:txBody>
      </p:sp>
      <p:sp>
        <p:nvSpPr>
          <p:cNvPr id="16" name="Rettangolo 15"/>
          <p:cNvSpPr/>
          <p:nvPr/>
        </p:nvSpPr>
        <p:spPr>
          <a:xfrm>
            <a:off x="251520" y="5867980"/>
            <a:ext cx="8760016" cy="369332"/>
          </a:xfrm>
          <a:prstGeom prst="rect">
            <a:avLst/>
          </a:prstGeom>
        </p:spPr>
        <p:txBody>
          <a:bodyPr wrap="square">
            <a:spAutoFit/>
          </a:bodyPr>
          <a:lstStyle/>
          <a:p>
            <a:r>
              <a:rPr lang="en-US" dirty="0" smtClean="0"/>
              <a:t>DM accounted for 11%  monthly/costs of the procedures ordered by the respondents. </a:t>
            </a:r>
            <a:endParaRPr lang="it-IT" dirty="0"/>
          </a:p>
        </p:txBody>
      </p:sp>
    </p:spTree>
    <p:extLst>
      <p:ext uri="{BB962C8B-B14F-4D97-AF65-F5344CB8AC3E}">
        <p14:creationId xmlns:p14="http://schemas.microsoft.com/office/powerpoint/2010/main" xmlns="" val="1111560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trips(down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par>
                                <p:cTn id="18" presetID="18" presetClass="entr" presetSubtype="12"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strips(downLeft)">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par>
                                <p:cTn id="26" presetID="18" presetClass="entr" presetSubtype="12"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strips(downLeft)">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strips(downLeft)">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11" grpId="0" animBg="1"/>
      <p:bldP spid="11" grpId="1" animBg="1"/>
      <p:bldP spid="12" grpId="0" animBg="1"/>
      <p:bldP spid="5"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9553" y="4283684"/>
            <a:ext cx="7848872" cy="24576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389"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9552" y="1552564"/>
            <a:ext cx="7848872" cy="2452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390" name="Picture 6"/>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45020" y="260648"/>
            <a:ext cx="8131435" cy="904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391" name="Picture 7"/>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873824" y="260648"/>
            <a:ext cx="2514600" cy="266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Rettangolo 7"/>
          <p:cNvSpPr/>
          <p:nvPr/>
        </p:nvSpPr>
        <p:spPr>
          <a:xfrm>
            <a:off x="557422" y="1543046"/>
            <a:ext cx="7831001" cy="2462017"/>
          </a:xfrm>
          <a:prstGeom prst="rect">
            <a:avLst/>
          </a:prstGeom>
          <a:solidFill>
            <a:srgbClr val="00B0F0">
              <a:alpha val="15000"/>
            </a:srgb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p:cNvSpPr/>
          <p:nvPr/>
        </p:nvSpPr>
        <p:spPr>
          <a:xfrm>
            <a:off x="572435" y="4313048"/>
            <a:ext cx="7815987" cy="2428320"/>
          </a:xfrm>
          <a:prstGeom prst="rect">
            <a:avLst/>
          </a:prstGeom>
          <a:solidFill>
            <a:srgbClr val="00B0F0">
              <a:alpha val="15000"/>
            </a:srgb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xmlns="" val="1015582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par>
                                <p:cTn id="13" presetID="18" presetClass="entr" presetSubtype="12"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strips(downLeft)">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0" name="Picture 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45020" y="74910"/>
            <a:ext cx="8131435" cy="904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391" name="Picture 7"/>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873824" y="260648"/>
            <a:ext cx="2514600" cy="266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410"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99592" y="979786"/>
            <a:ext cx="6912768" cy="57208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Rettangolo 9"/>
          <p:cNvSpPr/>
          <p:nvPr/>
        </p:nvSpPr>
        <p:spPr>
          <a:xfrm>
            <a:off x="545020" y="979786"/>
            <a:ext cx="7267340" cy="2737246"/>
          </a:xfrm>
          <a:prstGeom prst="rect">
            <a:avLst/>
          </a:prstGeom>
          <a:solidFill>
            <a:srgbClr val="00B0F0">
              <a:alpha val="15000"/>
            </a:srgb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p:cNvSpPr/>
          <p:nvPr/>
        </p:nvSpPr>
        <p:spPr>
          <a:xfrm>
            <a:off x="5508104" y="2276871"/>
            <a:ext cx="864096" cy="533027"/>
          </a:xfrm>
          <a:prstGeom prst="rect">
            <a:avLst/>
          </a:prstGeom>
          <a:solidFill>
            <a:schemeClr val="accent2">
              <a:alpha val="15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p:cNvSpPr/>
          <p:nvPr/>
        </p:nvSpPr>
        <p:spPr>
          <a:xfrm>
            <a:off x="545020" y="3699845"/>
            <a:ext cx="7267340" cy="2983558"/>
          </a:xfrm>
          <a:prstGeom prst="rect">
            <a:avLst/>
          </a:prstGeom>
          <a:solidFill>
            <a:srgbClr val="00B0F0">
              <a:alpha val="15000"/>
            </a:srgb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p:cNvSpPr/>
          <p:nvPr/>
        </p:nvSpPr>
        <p:spPr>
          <a:xfrm>
            <a:off x="5441776" y="5517232"/>
            <a:ext cx="864096" cy="194505"/>
          </a:xfrm>
          <a:prstGeom prst="rect">
            <a:avLst/>
          </a:prstGeom>
          <a:solidFill>
            <a:schemeClr val="accent2">
              <a:alpha val="15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xmlns="" val="779403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500"/>
                                        <p:tgtEl>
                                          <p:spTgt spid="10"/>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strips(down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11"/>
                                        </p:tgtEl>
                                      </p:cBhvr>
                                    </p:animEffect>
                                    <p:set>
                                      <p:cBhvr>
                                        <p:cTn id="15" dur="1" fill="hold">
                                          <p:stCondLst>
                                            <p:cond delay="499"/>
                                          </p:stCondLst>
                                        </p:cTn>
                                        <p:tgtEl>
                                          <p:spTgt spid="11"/>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10"/>
                                        </p:tgtEl>
                                      </p:cBhvr>
                                    </p:animEffect>
                                    <p:set>
                                      <p:cBhvr>
                                        <p:cTn id="18" dur="1" fill="hold">
                                          <p:stCondLst>
                                            <p:cond delay="499"/>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strips(downLeft)">
                                      <p:cBhvr>
                                        <p:cTn id="23" dur="500"/>
                                        <p:tgtEl>
                                          <p:spTgt spid="12"/>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strips(downLeft)">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24086"/>
            <a:ext cx="9144000" cy="68339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94900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23528" y="764704"/>
            <a:ext cx="8424936" cy="5401479"/>
          </a:xfrm>
          <a:prstGeom prst="rect">
            <a:avLst/>
          </a:prstGeom>
          <a:solidFill>
            <a:srgbClr val="002060"/>
          </a:solidFill>
          <a:ln w="57150">
            <a:solidFill>
              <a:srgbClr val="00B0F0"/>
            </a:solidFill>
          </a:ln>
        </p:spPr>
        <p:txBody>
          <a:bodyPr wrap="square" rtlCol="0">
            <a:spAutoFit/>
          </a:bodyPr>
          <a:lstStyle/>
          <a:p>
            <a:endParaRPr lang="it-IT" sz="11500" dirty="0" smtClean="0"/>
          </a:p>
          <a:p>
            <a:pPr algn="ctr"/>
            <a:r>
              <a:rPr lang="it-IT" sz="11500" dirty="0" smtClean="0"/>
              <a:t> </a:t>
            </a:r>
            <a:r>
              <a:rPr lang="it-IT" sz="9600" dirty="0" smtClean="0">
                <a:solidFill>
                  <a:schemeClr val="bg1"/>
                </a:solidFill>
              </a:rPr>
              <a:t>SCREENING</a:t>
            </a:r>
            <a:endParaRPr lang="it-IT" sz="11500" dirty="0" smtClean="0">
              <a:solidFill>
                <a:schemeClr val="bg1"/>
              </a:solidFill>
            </a:endParaRPr>
          </a:p>
          <a:p>
            <a:endParaRPr lang="it-IT" sz="11500" dirty="0"/>
          </a:p>
        </p:txBody>
      </p:sp>
    </p:spTree>
    <p:extLst>
      <p:ext uri="{BB962C8B-B14F-4D97-AF65-F5344CB8AC3E}">
        <p14:creationId xmlns="" xmlns:p14="http://schemas.microsoft.com/office/powerpoint/2010/main" val="28914070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79512" y="116632"/>
            <a:ext cx="8568952" cy="6555641"/>
          </a:xfrm>
          <a:prstGeom prst="rect">
            <a:avLst/>
          </a:prstGeom>
          <a:solidFill>
            <a:srgbClr val="002060"/>
          </a:solidFill>
          <a:ln w="38100">
            <a:solidFill>
              <a:srgbClr val="00B0F0"/>
            </a:solidFill>
          </a:ln>
        </p:spPr>
        <p:txBody>
          <a:bodyPr wrap="square">
            <a:spAutoFit/>
          </a:bodyPr>
          <a:lstStyle/>
          <a:p>
            <a:endParaRPr lang="it-IT" sz="2800" b="1" dirty="0" smtClean="0">
              <a:solidFill>
                <a:srgbClr val="FF0000"/>
              </a:solidFill>
              <a:latin typeface="Calibri" pitchFamily="34" charset="0"/>
              <a:cs typeface="Calibri" pitchFamily="34" charset="0"/>
            </a:endParaRPr>
          </a:p>
          <a:p>
            <a:r>
              <a:rPr lang="it-IT" sz="2800" b="1" dirty="0" smtClean="0">
                <a:solidFill>
                  <a:srgbClr val="FF0000"/>
                </a:solidFill>
                <a:latin typeface="Calibri" pitchFamily="34" charset="0"/>
                <a:cs typeface="Calibri" pitchFamily="34" charset="0"/>
              </a:rPr>
              <a:t>Screening </a:t>
            </a:r>
            <a:r>
              <a:rPr lang="it-IT" sz="2800" b="1" dirty="0">
                <a:solidFill>
                  <a:srgbClr val="FF0000"/>
                </a:solidFill>
                <a:latin typeface="Calibri" pitchFamily="34" charset="0"/>
                <a:cs typeface="Calibri" pitchFamily="34" charset="0"/>
              </a:rPr>
              <a:t>per il cancro del colon-retto  (CRC) </a:t>
            </a:r>
            <a:endParaRPr lang="it-IT" sz="2800" b="1" dirty="0" smtClean="0">
              <a:solidFill>
                <a:srgbClr val="FF0000"/>
              </a:solidFill>
              <a:latin typeface="Calibri" pitchFamily="34" charset="0"/>
              <a:cs typeface="Calibri" pitchFamily="34" charset="0"/>
            </a:endParaRPr>
          </a:p>
          <a:p>
            <a:endParaRPr lang="it-IT" sz="2800" b="1" dirty="0">
              <a:solidFill>
                <a:srgbClr val="FF0000"/>
              </a:solidFill>
              <a:latin typeface="Calibri" pitchFamily="34" charset="0"/>
              <a:cs typeface="Calibri" pitchFamily="34" charset="0"/>
            </a:endParaRPr>
          </a:p>
          <a:p>
            <a:endParaRPr lang="it-IT" sz="2800" b="1" dirty="0">
              <a:latin typeface="Calibri" pitchFamily="34" charset="0"/>
              <a:cs typeface="Calibri" pitchFamily="34" charset="0"/>
            </a:endParaRPr>
          </a:p>
          <a:p>
            <a:r>
              <a:rPr lang="it-IT" sz="2800" b="1" dirty="0">
                <a:solidFill>
                  <a:srgbClr val="00B0F0"/>
                </a:solidFill>
                <a:latin typeface="Calibri" pitchFamily="34" charset="0"/>
                <a:cs typeface="Calibri" pitchFamily="34" charset="0"/>
              </a:rPr>
              <a:t>Criticità:  </a:t>
            </a:r>
            <a:endParaRPr lang="it-IT" sz="2800" b="1" dirty="0" smtClean="0">
              <a:solidFill>
                <a:srgbClr val="00B0F0"/>
              </a:solidFill>
              <a:latin typeface="Calibri" pitchFamily="34" charset="0"/>
              <a:cs typeface="Calibri" pitchFamily="34" charset="0"/>
            </a:endParaRPr>
          </a:p>
          <a:p>
            <a:endParaRPr lang="it-IT" sz="2800" b="1" dirty="0">
              <a:solidFill>
                <a:srgbClr val="00B0F0"/>
              </a:solidFill>
              <a:latin typeface="Calibri" pitchFamily="34" charset="0"/>
              <a:cs typeface="Calibri" pitchFamily="34" charset="0"/>
            </a:endParaRPr>
          </a:p>
          <a:p>
            <a:r>
              <a:rPr lang="it-IT" sz="2800" b="1" dirty="0">
                <a:solidFill>
                  <a:schemeClr val="bg1"/>
                </a:solidFill>
                <a:latin typeface="Calibri" pitchFamily="34" charset="0"/>
                <a:cs typeface="Calibri" pitchFamily="34" charset="0"/>
              </a:rPr>
              <a:t>I risultati  ufficiali della aderenza allo screening regionale sul CRC  risultano estremamente bassi (17,8% vs obiettivo di aderenza ministeriale del 50%, posizionando la Sicilia  agli ultimi posti in ambito nazionale), nonostante le strategie di implementazione sino ad ora attuate (interventi su media, MMG, </a:t>
            </a:r>
            <a:r>
              <a:rPr lang="it-IT" sz="2800" b="1" dirty="0" err="1">
                <a:solidFill>
                  <a:schemeClr val="bg1"/>
                </a:solidFill>
                <a:latin typeface="Calibri" pitchFamily="34" charset="0"/>
                <a:cs typeface="Calibri" pitchFamily="34" charset="0"/>
              </a:rPr>
              <a:t>etc</a:t>
            </a:r>
            <a:r>
              <a:rPr lang="it-IT" sz="2800" b="1" dirty="0">
                <a:solidFill>
                  <a:schemeClr val="bg1"/>
                </a:solidFill>
                <a:latin typeface="Calibri" pitchFamily="34" charset="0"/>
                <a:cs typeface="Calibri" pitchFamily="34" charset="0"/>
              </a:rPr>
              <a:t>). </a:t>
            </a:r>
          </a:p>
          <a:p>
            <a:endParaRPr lang="it-IT" sz="2800" b="1" dirty="0">
              <a:latin typeface="Calibri" pitchFamily="34" charset="0"/>
              <a:cs typeface="Calibri" pitchFamily="34" charset="0"/>
            </a:endParaRPr>
          </a:p>
          <a:p>
            <a:endParaRPr lang="it-IT" sz="2800" b="1" dirty="0" smtClean="0">
              <a:solidFill>
                <a:srgbClr val="FFC000"/>
              </a:solidFill>
              <a:latin typeface="Calibri" pitchFamily="34" charset="0"/>
              <a:cs typeface="Calibri" pitchFamily="34" charset="0"/>
            </a:endParaRPr>
          </a:p>
          <a:p>
            <a:pPr marL="285750" indent="-285750">
              <a:buClr>
                <a:srgbClr val="00B0F0"/>
              </a:buClr>
              <a:buFont typeface="Wingdings" pitchFamily="2" charset="2"/>
              <a:buChar char="ü"/>
            </a:pPr>
            <a:endParaRPr lang="it-IT" sz="2800" dirty="0"/>
          </a:p>
        </p:txBody>
      </p:sp>
    </p:spTree>
    <p:extLst>
      <p:ext uri="{BB962C8B-B14F-4D97-AF65-F5344CB8AC3E}">
        <p14:creationId xmlns="" xmlns:p14="http://schemas.microsoft.com/office/powerpoint/2010/main" val="24808155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79512" y="116632"/>
            <a:ext cx="8568952" cy="6524863"/>
          </a:xfrm>
          <a:prstGeom prst="rect">
            <a:avLst/>
          </a:prstGeom>
          <a:solidFill>
            <a:srgbClr val="002060"/>
          </a:solidFill>
          <a:ln w="38100">
            <a:solidFill>
              <a:srgbClr val="00B0F0"/>
            </a:solidFill>
          </a:ln>
        </p:spPr>
        <p:txBody>
          <a:bodyPr wrap="square">
            <a:spAutoFit/>
          </a:bodyPr>
          <a:lstStyle/>
          <a:p>
            <a:endParaRPr lang="it-IT" sz="2000" b="1" dirty="0" smtClean="0">
              <a:solidFill>
                <a:srgbClr val="FF0000"/>
              </a:solidFill>
              <a:latin typeface="Calibri" pitchFamily="34" charset="0"/>
              <a:cs typeface="Calibri" pitchFamily="34" charset="0"/>
            </a:endParaRPr>
          </a:p>
          <a:p>
            <a:r>
              <a:rPr lang="it-IT" sz="2000" b="1" dirty="0" smtClean="0">
                <a:solidFill>
                  <a:srgbClr val="FF0000"/>
                </a:solidFill>
                <a:latin typeface="Calibri" pitchFamily="34" charset="0"/>
                <a:cs typeface="Calibri" pitchFamily="34" charset="0"/>
              </a:rPr>
              <a:t>Screening </a:t>
            </a:r>
            <a:r>
              <a:rPr lang="it-IT" sz="2000" b="1" dirty="0">
                <a:solidFill>
                  <a:srgbClr val="FF0000"/>
                </a:solidFill>
                <a:latin typeface="Calibri" pitchFamily="34" charset="0"/>
                <a:cs typeface="Calibri" pitchFamily="34" charset="0"/>
              </a:rPr>
              <a:t>per il cancro del colon-retto  (CRC) </a:t>
            </a:r>
          </a:p>
          <a:p>
            <a:endParaRPr lang="it-IT" sz="2000" b="1" dirty="0">
              <a:latin typeface="Calibri" pitchFamily="34" charset="0"/>
              <a:cs typeface="Calibri" pitchFamily="34" charset="0"/>
            </a:endParaRPr>
          </a:p>
          <a:p>
            <a:r>
              <a:rPr lang="it-IT" sz="2000" b="1" dirty="0" smtClean="0">
                <a:solidFill>
                  <a:srgbClr val="FFC000"/>
                </a:solidFill>
                <a:latin typeface="Calibri" pitchFamily="34" charset="0"/>
                <a:cs typeface="Calibri" pitchFamily="34" charset="0"/>
              </a:rPr>
              <a:t>Proposta 1 : </a:t>
            </a:r>
            <a:r>
              <a:rPr lang="it-IT" sz="2000" b="1" dirty="0">
                <a:solidFill>
                  <a:srgbClr val="FFC000"/>
                </a:solidFill>
                <a:latin typeface="Calibri" pitchFamily="34" charset="0"/>
                <a:cs typeface="Calibri" pitchFamily="34" charset="0"/>
              </a:rPr>
              <a:t> </a:t>
            </a:r>
            <a:r>
              <a:rPr lang="it-IT" sz="2000" b="1" dirty="0" smtClean="0">
                <a:solidFill>
                  <a:srgbClr val="FFC000"/>
                </a:solidFill>
                <a:latin typeface="Calibri" pitchFamily="34" charset="0"/>
                <a:cs typeface="Calibri" pitchFamily="34" charset="0"/>
              </a:rPr>
              <a:t>implementazione  tassi  con inserimento partecipazioni spurie :</a:t>
            </a:r>
            <a:endParaRPr lang="it-IT" sz="2000" b="1" dirty="0">
              <a:solidFill>
                <a:srgbClr val="FFC000"/>
              </a:solidFill>
              <a:latin typeface="Calibri" pitchFamily="34" charset="0"/>
              <a:cs typeface="Calibri" pitchFamily="34" charset="0"/>
            </a:endParaRPr>
          </a:p>
          <a:p>
            <a:endParaRPr lang="it-IT" sz="2000" b="1" dirty="0">
              <a:latin typeface="Calibri" pitchFamily="34" charset="0"/>
              <a:cs typeface="Calibri" pitchFamily="34" charset="0"/>
            </a:endParaRPr>
          </a:p>
          <a:p>
            <a:pPr marL="285750" indent="-285750">
              <a:buClr>
                <a:srgbClr val="00B0F0"/>
              </a:buClr>
              <a:buFont typeface="Wingdings" pitchFamily="2" charset="2"/>
              <a:buChar char="ü"/>
            </a:pPr>
            <a:r>
              <a:rPr lang="it-IT" sz="2000" b="1" dirty="0">
                <a:solidFill>
                  <a:schemeClr val="bg1"/>
                </a:solidFill>
                <a:latin typeface="Calibri" pitchFamily="34" charset="0"/>
                <a:cs typeface="Calibri" pitchFamily="34" charset="0"/>
              </a:rPr>
              <a:t>Identificazione dei requisiti minimi (risorse tecniche e umane) dei centri che possono partecipare allo screening con censimento e successiva </a:t>
            </a:r>
            <a:endParaRPr lang="it-IT" sz="2000" b="1" dirty="0" smtClean="0">
              <a:solidFill>
                <a:schemeClr val="bg1"/>
              </a:solidFill>
              <a:latin typeface="Calibri" pitchFamily="34" charset="0"/>
              <a:cs typeface="Calibri" pitchFamily="34" charset="0"/>
            </a:endParaRPr>
          </a:p>
          <a:p>
            <a:pPr marL="285750" indent="-285750">
              <a:buClr>
                <a:srgbClr val="00B0F0"/>
              </a:buClr>
              <a:buFont typeface="Wingdings" pitchFamily="2" charset="2"/>
              <a:buChar char="ü"/>
            </a:pPr>
            <a:endParaRPr lang="it-IT" sz="2000" b="1" dirty="0">
              <a:solidFill>
                <a:schemeClr val="bg1"/>
              </a:solidFill>
              <a:latin typeface="Calibri" pitchFamily="34" charset="0"/>
              <a:cs typeface="Calibri" pitchFamily="34" charset="0"/>
            </a:endParaRPr>
          </a:p>
          <a:p>
            <a:pPr marL="285750" indent="-285750">
              <a:buClr>
                <a:srgbClr val="00B0F0"/>
              </a:buClr>
              <a:buFont typeface="Wingdings" pitchFamily="2" charset="2"/>
              <a:buChar char="ü"/>
            </a:pPr>
            <a:r>
              <a:rPr lang="it-IT" sz="2000" b="1" dirty="0">
                <a:solidFill>
                  <a:schemeClr val="bg1"/>
                </a:solidFill>
                <a:latin typeface="Calibri" pitchFamily="34" charset="0"/>
                <a:cs typeface="Calibri" pitchFamily="34" charset="0"/>
              </a:rPr>
              <a:t>Creazione di un network regionale </a:t>
            </a:r>
            <a:r>
              <a:rPr lang="it-IT" sz="2000" b="1" dirty="0" smtClean="0">
                <a:solidFill>
                  <a:schemeClr val="bg1"/>
                </a:solidFill>
                <a:latin typeface="Calibri" pitchFamily="34" charset="0"/>
                <a:cs typeface="Calibri" pitchFamily="34" charset="0"/>
              </a:rPr>
              <a:t>più ampio per </a:t>
            </a:r>
            <a:r>
              <a:rPr lang="it-IT" sz="2000" b="1" dirty="0">
                <a:solidFill>
                  <a:schemeClr val="bg1"/>
                </a:solidFill>
                <a:latin typeface="Calibri" pitchFamily="34" charset="0"/>
                <a:cs typeface="Calibri" pitchFamily="34" charset="0"/>
              </a:rPr>
              <a:t>implementare l’offerta del  2° livello dello screening (colonscopia).  </a:t>
            </a:r>
            <a:endParaRPr lang="it-IT" sz="2000" b="1" dirty="0" smtClean="0">
              <a:solidFill>
                <a:schemeClr val="bg1"/>
              </a:solidFill>
              <a:latin typeface="Calibri" pitchFamily="34" charset="0"/>
              <a:cs typeface="Calibri" pitchFamily="34" charset="0"/>
            </a:endParaRPr>
          </a:p>
          <a:p>
            <a:pPr marL="285750" indent="-285750">
              <a:buClr>
                <a:srgbClr val="00B0F0"/>
              </a:buClr>
              <a:buFont typeface="Wingdings" pitchFamily="2" charset="2"/>
              <a:buChar char="ü"/>
            </a:pPr>
            <a:endParaRPr lang="it-IT" sz="2000" b="1" dirty="0">
              <a:solidFill>
                <a:schemeClr val="bg1"/>
              </a:solidFill>
              <a:latin typeface="Calibri" pitchFamily="34" charset="0"/>
              <a:cs typeface="Calibri" pitchFamily="34" charset="0"/>
            </a:endParaRPr>
          </a:p>
          <a:p>
            <a:pPr marL="285750" indent="-285750">
              <a:buClr>
                <a:srgbClr val="00B0F0"/>
              </a:buClr>
              <a:buFont typeface="Wingdings" pitchFamily="2" charset="2"/>
              <a:buChar char="ü"/>
            </a:pPr>
            <a:r>
              <a:rPr lang="it-IT" sz="2000" b="1" dirty="0" smtClean="0">
                <a:solidFill>
                  <a:schemeClr val="bg1"/>
                </a:solidFill>
                <a:latin typeface="Calibri" pitchFamily="34" charset="0"/>
                <a:cs typeface="Calibri" pitchFamily="34" charset="0"/>
              </a:rPr>
              <a:t>Ripulire </a:t>
            </a:r>
            <a:r>
              <a:rPr lang="it-IT" sz="2000" b="1" dirty="0">
                <a:solidFill>
                  <a:schemeClr val="bg1"/>
                </a:solidFill>
                <a:latin typeface="Calibri" pitchFamily="34" charset="0"/>
                <a:cs typeface="Calibri" pitchFamily="34" charset="0"/>
              </a:rPr>
              <a:t>le liste e allargare i risultati dello screening, mediante</a:t>
            </a:r>
            <a:r>
              <a:rPr lang="it-IT" sz="2000" b="1" dirty="0" smtClean="0">
                <a:solidFill>
                  <a:schemeClr val="bg1"/>
                </a:solidFill>
                <a:latin typeface="Calibri" pitchFamily="34" charset="0"/>
                <a:cs typeface="Calibri" pitchFamily="34" charset="0"/>
              </a:rPr>
              <a:t>:</a:t>
            </a:r>
          </a:p>
          <a:p>
            <a:pPr marL="285750" indent="-285750">
              <a:buClr>
                <a:srgbClr val="00B0F0"/>
              </a:buClr>
              <a:buFont typeface="Wingdings" pitchFamily="2" charset="2"/>
              <a:buChar char="ü"/>
            </a:pPr>
            <a:endParaRPr lang="it-IT" sz="2000" b="1" dirty="0">
              <a:solidFill>
                <a:schemeClr val="bg1"/>
              </a:solidFill>
              <a:latin typeface="Calibri" pitchFamily="34" charset="0"/>
              <a:cs typeface="Calibri" pitchFamily="34" charset="0"/>
            </a:endParaRPr>
          </a:p>
          <a:p>
            <a:pPr marL="285750" indent="-285750">
              <a:buClr>
                <a:srgbClr val="00B0F0"/>
              </a:buClr>
              <a:buFont typeface="Wingdings" pitchFamily="2" charset="2"/>
              <a:buChar char="ü"/>
            </a:pPr>
            <a:r>
              <a:rPr lang="it-IT" sz="2000" b="1" dirty="0" smtClean="0">
                <a:solidFill>
                  <a:schemeClr val="bg1"/>
                </a:solidFill>
                <a:latin typeface="Calibri" pitchFamily="34" charset="0"/>
                <a:cs typeface="Calibri" pitchFamily="34" charset="0"/>
              </a:rPr>
              <a:t>Acquisizione </a:t>
            </a:r>
            <a:r>
              <a:rPr lang="it-IT" sz="2000" b="1" dirty="0">
                <a:solidFill>
                  <a:schemeClr val="bg1"/>
                </a:solidFill>
                <a:latin typeface="Calibri" pitchFamily="34" charset="0"/>
                <a:cs typeface="Calibri" pitchFamily="34" charset="0"/>
              </a:rPr>
              <a:t>delle credenziali </a:t>
            </a:r>
            <a:r>
              <a:rPr lang="it-IT" sz="2000" b="1" dirty="0" smtClean="0">
                <a:solidFill>
                  <a:schemeClr val="bg1"/>
                </a:solidFill>
                <a:latin typeface="Calibri" pitchFamily="34" charset="0"/>
                <a:cs typeface="Calibri" pitchFamily="34" charset="0"/>
              </a:rPr>
              <a:t>di </a:t>
            </a:r>
            <a:r>
              <a:rPr lang="it-IT" sz="2000" b="1" dirty="0">
                <a:solidFill>
                  <a:schemeClr val="bg1"/>
                </a:solidFill>
                <a:latin typeface="Calibri" pitchFamily="34" charset="0"/>
                <a:cs typeface="Calibri" pitchFamily="34" charset="0"/>
              </a:rPr>
              <a:t>accesso al programma </a:t>
            </a:r>
            <a:r>
              <a:rPr lang="it-IT" sz="2000" b="1" dirty="0" smtClean="0">
                <a:solidFill>
                  <a:schemeClr val="bg1"/>
                </a:solidFill>
                <a:latin typeface="Calibri" pitchFamily="34" charset="0"/>
                <a:cs typeface="Calibri" pitchFamily="34" charset="0"/>
              </a:rPr>
              <a:t>dei </a:t>
            </a:r>
            <a:r>
              <a:rPr lang="it-IT" sz="2000" b="1" dirty="0">
                <a:solidFill>
                  <a:schemeClr val="bg1"/>
                </a:solidFill>
                <a:latin typeface="Calibri" pitchFamily="34" charset="0"/>
                <a:cs typeface="Calibri" pitchFamily="34" charset="0"/>
              </a:rPr>
              <a:t>centri ritenuti idonei  </a:t>
            </a:r>
            <a:r>
              <a:rPr lang="it-IT" sz="2000" b="1" dirty="0" smtClean="0">
                <a:solidFill>
                  <a:schemeClr val="bg1"/>
                </a:solidFill>
                <a:latin typeface="Calibri" pitchFamily="34" charset="0"/>
                <a:cs typeface="Calibri" pitchFamily="34" charset="0"/>
              </a:rPr>
              <a:t>per  lo screening  del CRC spurio </a:t>
            </a:r>
            <a:r>
              <a:rPr lang="it-IT" sz="2000" b="1" dirty="0">
                <a:solidFill>
                  <a:schemeClr val="bg1"/>
                </a:solidFill>
                <a:latin typeface="Calibri" pitchFamily="34" charset="0"/>
                <a:cs typeface="Calibri" pitchFamily="34" charset="0"/>
              </a:rPr>
              <a:t>(convenzione D04 o </a:t>
            </a:r>
            <a:r>
              <a:rPr lang="it-IT" sz="2000" b="1" dirty="0" err="1">
                <a:solidFill>
                  <a:schemeClr val="bg1"/>
                </a:solidFill>
                <a:latin typeface="Calibri" pitchFamily="34" charset="0"/>
                <a:cs typeface="Calibri" pitchFamily="34" charset="0"/>
              </a:rPr>
              <a:t>intramonenia</a:t>
            </a:r>
            <a:r>
              <a:rPr lang="it-IT" sz="2000" b="1" dirty="0">
                <a:solidFill>
                  <a:schemeClr val="bg1"/>
                </a:solidFill>
                <a:latin typeface="Calibri" pitchFamily="34" charset="0"/>
                <a:cs typeface="Calibri" pitchFamily="34" charset="0"/>
              </a:rPr>
              <a:t> o diagnostici in età </a:t>
            </a:r>
            <a:r>
              <a:rPr lang="it-IT" sz="2000" b="1" dirty="0" smtClean="0">
                <a:solidFill>
                  <a:schemeClr val="bg1"/>
                </a:solidFill>
                <a:latin typeface="Calibri" pitchFamily="34" charset="0"/>
                <a:cs typeface="Calibri" pitchFamily="34" charset="0"/>
              </a:rPr>
              <a:t>screening)  e registrazione dei casi </a:t>
            </a:r>
          </a:p>
          <a:p>
            <a:pPr marL="285750" indent="-285750">
              <a:buClr>
                <a:srgbClr val="00B0F0"/>
              </a:buClr>
              <a:buFont typeface="Wingdings" pitchFamily="2" charset="2"/>
              <a:buChar char="ü"/>
            </a:pPr>
            <a:endParaRPr lang="it-IT" sz="2000" b="1" dirty="0" smtClean="0">
              <a:solidFill>
                <a:schemeClr val="bg1"/>
              </a:solidFill>
              <a:latin typeface="Calibri" pitchFamily="34" charset="0"/>
              <a:cs typeface="Calibri" pitchFamily="34" charset="0"/>
            </a:endParaRPr>
          </a:p>
          <a:p>
            <a:pPr marL="285750" indent="-285750">
              <a:buClr>
                <a:srgbClr val="00B0F0"/>
              </a:buClr>
              <a:buFont typeface="Wingdings" pitchFamily="2" charset="2"/>
              <a:buChar char="ü"/>
            </a:pPr>
            <a:r>
              <a:rPr lang="it-IT" sz="2000" b="1" dirty="0" smtClean="0">
                <a:solidFill>
                  <a:schemeClr val="bg1"/>
                </a:solidFill>
                <a:latin typeface="Calibri" pitchFamily="34" charset="0"/>
                <a:cs typeface="Calibri" pitchFamily="34" charset="0"/>
              </a:rPr>
              <a:t>Successiva analisi comparativa dei due gruppi (ufficiale e spurio dello screening ) per valutare eventuali differenze di esiti e la efficienza di tale strategia. </a:t>
            </a:r>
          </a:p>
          <a:p>
            <a:pPr marL="285750" indent="-285750">
              <a:buClr>
                <a:srgbClr val="00B0F0"/>
              </a:buClr>
              <a:buFont typeface="Wingdings" pitchFamily="2" charset="2"/>
              <a:buChar char="ü"/>
            </a:pPr>
            <a:endParaRPr lang="it-IT" dirty="0"/>
          </a:p>
        </p:txBody>
      </p:sp>
    </p:spTree>
    <p:extLst>
      <p:ext uri="{BB962C8B-B14F-4D97-AF65-F5344CB8AC3E}">
        <p14:creationId xmlns="" xmlns:p14="http://schemas.microsoft.com/office/powerpoint/2010/main" val="38347900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14282" y="928670"/>
            <a:ext cx="8568952" cy="5386090"/>
          </a:xfrm>
          <a:prstGeom prst="rect">
            <a:avLst/>
          </a:prstGeom>
          <a:solidFill>
            <a:srgbClr val="002060"/>
          </a:solidFill>
          <a:ln w="38100">
            <a:solidFill>
              <a:srgbClr val="00B0F0"/>
            </a:solidFill>
          </a:ln>
        </p:spPr>
        <p:txBody>
          <a:bodyPr wrap="square">
            <a:spAutoFit/>
          </a:bodyPr>
          <a:lstStyle/>
          <a:p>
            <a:pPr algn="ctr"/>
            <a:endParaRPr lang="it-IT" sz="2000" b="1" dirty="0" smtClean="0">
              <a:solidFill>
                <a:srgbClr val="FF0000"/>
              </a:solidFill>
              <a:latin typeface="Calibri" pitchFamily="34" charset="0"/>
              <a:cs typeface="Calibri" pitchFamily="34" charset="0"/>
            </a:endParaRPr>
          </a:p>
          <a:p>
            <a:pPr algn="ctr"/>
            <a:endParaRPr lang="it-IT" sz="3200" b="1" dirty="0" smtClean="0">
              <a:solidFill>
                <a:srgbClr val="FF0000"/>
              </a:solidFill>
              <a:latin typeface="Calibri" pitchFamily="34" charset="0"/>
              <a:cs typeface="Calibri" pitchFamily="34" charset="0"/>
            </a:endParaRPr>
          </a:p>
          <a:p>
            <a:pPr algn="ctr"/>
            <a:r>
              <a:rPr lang="it-IT" sz="3200" b="1" dirty="0" smtClean="0">
                <a:solidFill>
                  <a:srgbClr val="FF0000"/>
                </a:solidFill>
                <a:latin typeface="Calibri" pitchFamily="34" charset="0"/>
                <a:cs typeface="Calibri" pitchFamily="34" charset="0"/>
              </a:rPr>
              <a:t>Screening </a:t>
            </a:r>
            <a:r>
              <a:rPr lang="it-IT" sz="3200" b="1" dirty="0">
                <a:solidFill>
                  <a:srgbClr val="FF0000"/>
                </a:solidFill>
                <a:latin typeface="Calibri" pitchFamily="34" charset="0"/>
                <a:cs typeface="Calibri" pitchFamily="34" charset="0"/>
              </a:rPr>
              <a:t>per il cancro del colon-retto  (CRC) </a:t>
            </a:r>
          </a:p>
          <a:p>
            <a:pPr algn="ctr"/>
            <a:endParaRPr lang="it-IT" sz="3200" dirty="0" smtClean="0"/>
          </a:p>
          <a:p>
            <a:pPr algn="ctr"/>
            <a:endParaRPr lang="it-IT" sz="3200" dirty="0" smtClean="0"/>
          </a:p>
          <a:p>
            <a:pPr algn="ctr"/>
            <a:r>
              <a:rPr lang="it-IT" sz="3200" b="1" dirty="0" smtClean="0">
                <a:solidFill>
                  <a:srgbClr val="FFC000"/>
                </a:solidFill>
                <a:latin typeface="Calibri" pitchFamily="34" charset="0"/>
                <a:cs typeface="Calibri" pitchFamily="34" charset="0"/>
              </a:rPr>
              <a:t>Proposta N° 2:  aumentare/implementare  aderenza a screening riducendo le barriere difensive della popolazione target </a:t>
            </a:r>
          </a:p>
          <a:p>
            <a:pPr algn="ctr"/>
            <a:endParaRPr lang="it-IT" sz="3200" b="1" dirty="0">
              <a:solidFill>
                <a:srgbClr val="FFC000"/>
              </a:solidFill>
              <a:latin typeface="Calibri" pitchFamily="34" charset="0"/>
              <a:cs typeface="Calibri" pitchFamily="34" charset="0"/>
            </a:endParaRPr>
          </a:p>
          <a:p>
            <a:pPr algn="ctr"/>
            <a:endParaRPr lang="it-IT" sz="3200" b="1" dirty="0" smtClean="0">
              <a:solidFill>
                <a:srgbClr val="FFC000"/>
              </a:solidFill>
              <a:latin typeface="Calibri" pitchFamily="34" charset="0"/>
              <a:cs typeface="Calibri" pitchFamily="34" charset="0"/>
            </a:endParaRPr>
          </a:p>
          <a:p>
            <a:pPr algn="ctr"/>
            <a:endParaRPr lang="it-IT" b="1" dirty="0">
              <a:latin typeface="Calibri" pitchFamily="34" charset="0"/>
              <a:cs typeface="Calibri" pitchFamily="34" charset="0"/>
            </a:endParaRPr>
          </a:p>
          <a:p>
            <a:pPr algn="ctr"/>
            <a:endParaRPr lang="it-IT" b="1" dirty="0">
              <a:latin typeface="Calibri" pitchFamily="34" charset="0"/>
              <a:cs typeface="Calibri" pitchFamily="34" charset="0"/>
            </a:endParaRPr>
          </a:p>
        </p:txBody>
      </p:sp>
    </p:spTree>
    <p:extLst>
      <p:ext uri="{BB962C8B-B14F-4D97-AF65-F5344CB8AC3E}">
        <p14:creationId xmlns="" xmlns:p14="http://schemas.microsoft.com/office/powerpoint/2010/main" val="6941207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8490" y="49560"/>
            <a:ext cx="9020014" cy="1219200"/>
          </a:xfrm>
          <a:prstGeom prst="rect">
            <a:avLst/>
          </a:prstGeom>
          <a:noFill/>
          <a:ln w="57150">
            <a:solidFill>
              <a:srgbClr val="0070C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Rectangle 4"/>
          <p:cNvSpPr>
            <a:spLocks noChangeArrowheads="1"/>
          </p:cNvSpPr>
          <p:nvPr/>
        </p:nvSpPr>
        <p:spPr bwMode="auto">
          <a:xfrm>
            <a:off x="5292080" y="930206"/>
            <a:ext cx="3168352" cy="3385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600" b="0" i="1" u="none" strike="noStrike" cap="none" normalizeH="0" baseline="0" dirty="0" err="1" smtClean="0">
                <a:ln>
                  <a:noFill/>
                </a:ln>
                <a:solidFill>
                  <a:schemeClr val="tx1"/>
                </a:solidFill>
                <a:effectLst/>
                <a:latin typeface="Lato"/>
                <a:cs typeface="Arial" pitchFamily="34" charset="0"/>
              </a:rPr>
              <a:t>Cancer</a:t>
            </a:r>
            <a:r>
              <a:rPr kumimoji="0" lang="it-IT" sz="1600" b="0" i="1" u="none" strike="noStrike" cap="none" normalizeH="0" baseline="0" dirty="0" smtClean="0">
                <a:ln>
                  <a:noFill/>
                </a:ln>
                <a:solidFill>
                  <a:schemeClr val="tx1"/>
                </a:solidFill>
                <a:effectLst/>
                <a:latin typeface="Lato"/>
                <a:cs typeface="Arial" pitchFamily="34" charset="0"/>
              </a:rPr>
              <a:t>. </a:t>
            </a:r>
            <a:r>
              <a:rPr kumimoji="0" lang="it-IT" sz="1600" b="0" i="0" u="none" strike="noStrike" cap="none" normalizeH="0" baseline="0" dirty="0" smtClean="0">
                <a:ln>
                  <a:noFill/>
                </a:ln>
                <a:solidFill>
                  <a:schemeClr val="tx1"/>
                </a:solidFill>
                <a:effectLst/>
                <a:latin typeface="Lato"/>
                <a:cs typeface="Arial" pitchFamily="34" charset="0"/>
              </a:rPr>
              <a:t>2023;129:1156</a:t>
            </a:r>
            <a:r>
              <a:rPr kumimoji="0" lang="it-IT" sz="1600" b="0" i="0" u="none" strike="noStrike" cap="none" normalizeH="0" baseline="0" dirty="0" smtClean="0">
                <a:ln>
                  <a:noFill/>
                </a:ln>
                <a:solidFill>
                  <a:schemeClr val="tx1"/>
                </a:solidFill>
                <a:effectLst/>
                <a:latin typeface="STIX"/>
                <a:cs typeface="Arial" pitchFamily="34" charset="0"/>
              </a:rPr>
              <a:t>–</a:t>
            </a:r>
            <a:r>
              <a:rPr kumimoji="0" lang="it-IT" sz="1600" b="0" i="0" u="none" strike="noStrike" cap="none" normalizeH="0" baseline="0" dirty="0" smtClean="0">
                <a:ln>
                  <a:noFill/>
                </a:ln>
                <a:solidFill>
                  <a:schemeClr val="tx1"/>
                </a:solidFill>
                <a:effectLst/>
                <a:latin typeface="Lato"/>
                <a:cs typeface="Arial" pitchFamily="34" charset="0"/>
              </a:rPr>
              <a:t>1158 </a:t>
            </a:r>
            <a:endParaRPr kumimoji="0" lang="it-IT" sz="4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5"/>
          <p:cNvSpPr>
            <a:spLocks noChangeArrowheads="1"/>
          </p:cNvSpPr>
          <p:nvPr/>
        </p:nvSpPr>
        <p:spPr bwMode="auto">
          <a:xfrm>
            <a:off x="5292080" y="620067"/>
            <a:ext cx="2880320"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Lato"/>
                <a:cs typeface="Arial" pitchFamily="34" charset="0"/>
              </a:rPr>
              <a:t>Beverly </a:t>
            </a:r>
            <a:r>
              <a:rPr kumimoji="0" lang="it-IT" b="0" i="0" u="none" strike="noStrike" cap="none" normalizeH="0" baseline="0" dirty="0" err="1" smtClean="0">
                <a:ln>
                  <a:noFill/>
                </a:ln>
                <a:solidFill>
                  <a:schemeClr val="tx1"/>
                </a:solidFill>
                <a:effectLst/>
                <a:latin typeface="Lato"/>
                <a:cs typeface="Arial" pitchFamily="34" charset="0"/>
              </a:rPr>
              <a:t>Beth</a:t>
            </a:r>
            <a:r>
              <a:rPr kumimoji="0" lang="it-IT" b="0" i="0" u="none" strike="noStrike" cap="none" normalizeH="0" baseline="0" dirty="0" smtClean="0">
                <a:ln>
                  <a:noFill/>
                </a:ln>
                <a:solidFill>
                  <a:schemeClr val="tx1"/>
                </a:solidFill>
                <a:effectLst/>
                <a:latin typeface="Lato"/>
                <a:cs typeface="Arial" pitchFamily="34" charset="0"/>
              </a:rPr>
              <a:t> Green </a:t>
            </a:r>
            <a:endParaRPr kumimoji="0" lang="it-IT" sz="4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ttangolo 3"/>
          <p:cNvSpPr/>
          <p:nvPr/>
        </p:nvSpPr>
        <p:spPr>
          <a:xfrm>
            <a:off x="100512" y="1412776"/>
            <a:ext cx="8803990" cy="5078313"/>
          </a:xfrm>
          <a:prstGeom prst="rect">
            <a:avLst/>
          </a:prstGeom>
          <a:solidFill>
            <a:srgbClr val="002060"/>
          </a:solidFill>
          <a:ln w="57150">
            <a:solidFill>
              <a:srgbClr val="00B0F0"/>
            </a:solidFill>
          </a:ln>
        </p:spPr>
        <p:txBody>
          <a:bodyPr wrap="square">
            <a:spAutoFit/>
          </a:bodyPr>
          <a:lstStyle/>
          <a:p>
            <a:pPr algn="ctr"/>
            <a:r>
              <a:rPr lang="en-US" sz="1600" dirty="0" smtClean="0">
                <a:solidFill>
                  <a:srgbClr val="FF0000"/>
                </a:solidFill>
              </a:rPr>
              <a:t> </a:t>
            </a:r>
            <a:r>
              <a:rPr lang="en-US" sz="2000" dirty="0" smtClean="0">
                <a:solidFill>
                  <a:srgbClr val="FF0000"/>
                </a:solidFill>
              </a:rPr>
              <a:t>Defensive information processing (DIP)</a:t>
            </a:r>
          </a:p>
          <a:p>
            <a:endParaRPr lang="en-US" sz="2000" dirty="0" smtClean="0">
              <a:solidFill>
                <a:schemeClr val="bg1"/>
              </a:solidFill>
            </a:endParaRPr>
          </a:p>
          <a:p>
            <a:pPr marL="342900" indent="-342900">
              <a:buClr>
                <a:srgbClr val="00B0F0"/>
              </a:buClr>
              <a:buFont typeface="Wingdings" pitchFamily="2" charset="2"/>
              <a:buChar char="ü"/>
            </a:pPr>
            <a:r>
              <a:rPr lang="it-IT" sz="2000" dirty="0" smtClean="0">
                <a:solidFill>
                  <a:schemeClr val="bg1"/>
                </a:solidFill>
              </a:rPr>
              <a:t>Elaborazione </a:t>
            </a:r>
            <a:r>
              <a:rPr lang="it-IT" sz="2000" dirty="0">
                <a:solidFill>
                  <a:schemeClr val="bg1"/>
                </a:solidFill>
              </a:rPr>
              <a:t>difensiva delle informazioni (DIP) per evitare FIT per lo screening del CRC.</a:t>
            </a:r>
          </a:p>
          <a:p>
            <a:pPr marL="342900" indent="-342900">
              <a:buClr>
                <a:srgbClr val="00B0F0"/>
              </a:buClr>
              <a:buFont typeface="Wingdings" pitchFamily="2" charset="2"/>
              <a:buChar char="ü"/>
            </a:pPr>
            <a:endParaRPr lang="it-IT" sz="2000" dirty="0">
              <a:solidFill>
                <a:schemeClr val="bg1"/>
              </a:solidFill>
            </a:endParaRPr>
          </a:p>
          <a:p>
            <a:pPr marL="342900" indent="-342900">
              <a:buClr>
                <a:srgbClr val="00B0F0"/>
              </a:buClr>
              <a:buFont typeface="Wingdings" pitchFamily="2" charset="2"/>
              <a:buChar char="ü"/>
            </a:pPr>
            <a:r>
              <a:rPr lang="it-IT" sz="2000" dirty="0">
                <a:solidFill>
                  <a:schemeClr val="bg1"/>
                </a:solidFill>
              </a:rPr>
              <a:t>DIP è un modo per ridurre gli effetti psicologici negativi di minacce come il cancro e può influenzare i comportamenti </a:t>
            </a:r>
            <a:r>
              <a:rPr lang="it-IT" sz="2000" dirty="0" smtClean="0">
                <a:solidFill>
                  <a:schemeClr val="bg1"/>
                </a:solidFill>
              </a:rPr>
              <a:t>dei pazienti rispetto alla partecipazione e aderenza allo screening tumorale. </a:t>
            </a:r>
          </a:p>
          <a:p>
            <a:pPr marL="342900" indent="-342900">
              <a:buClr>
                <a:srgbClr val="00B0F0"/>
              </a:buClr>
              <a:buFont typeface="Wingdings" pitchFamily="2" charset="2"/>
              <a:buChar char="ü"/>
            </a:pPr>
            <a:endParaRPr lang="it-IT" sz="2000" dirty="0">
              <a:solidFill>
                <a:schemeClr val="bg1"/>
              </a:solidFill>
            </a:endParaRPr>
          </a:p>
          <a:p>
            <a:pPr marL="342900" indent="-342900">
              <a:buClr>
                <a:srgbClr val="00B0F0"/>
              </a:buClr>
              <a:buFont typeface="Wingdings" pitchFamily="2" charset="2"/>
              <a:buChar char="ü"/>
            </a:pPr>
            <a:r>
              <a:rPr lang="it-IT" sz="2000" dirty="0">
                <a:solidFill>
                  <a:schemeClr val="bg1"/>
                </a:solidFill>
              </a:rPr>
              <a:t>La soppressione </a:t>
            </a:r>
            <a:r>
              <a:rPr lang="it-IT" sz="2000" dirty="0" smtClean="0">
                <a:solidFill>
                  <a:schemeClr val="bg1"/>
                </a:solidFill>
              </a:rPr>
              <a:t> rappresenta il </a:t>
            </a:r>
            <a:r>
              <a:rPr lang="it-IT" sz="2000" dirty="0">
                <a:solidFill>
                  <a:schemeClr val="bg1"/>
                </a:solidFill>
              </a:rPr>
              <a:t>comportamento difensivo più comune quando si riceve un invito per posta per </a:t>
            </a:r>
            <a:r>
              <a:rPr lang="it-IT" sz="2000" dirty="0" smtClean="0">
                <a:solidFill>
                  <a:schemeClr val="bg1"/>
                </a:solidFill>
              </a:rPr>
              <a:t>aderire al  </a:t>
            </a:r>
            <a:r>
              <a:rPr lang="it-IT" sz="2000" dirty="0">
                <a:solidFill>
                  <a:schemeClr val="bg1"/>
                </a:solidFill>
              </a:rPr>
              <a:t>kit FIT</a:t>
            </a:r>
          </a:p>
          <a:p>
            <a:pPr marL="342900" indent="-342900">
              <a:buClr>
                <a:srgbClr val="00B0F0"/>
              </a:buClr>
              <a:buFont typeface="Wingdings" pitchFamily="2" charset="2"/>
              <a:buChar char="ü"/>
            </a:pPr>
            <a:endParaRPr lang="it-IT" sz="2000" dirty="0">
              <a:solidFill>
                <a:schemeClr val="bg1"/>
              </a:solidFill>
            </a:endParaRPr>
          </a:p>
          <a:p>
            <a:pPr marL="342900" indent="-342900">
              <a:buClr>
                <a:srgbClr val="00B0F0"/>
              </a:buClr>
              <a:buFont typeface="Wingdings" pitchFamily="2" charset="2"/>
              <a:buChar char="ü"/>
            </a:pPr>
            <a:r>
              <a:rPr lang="it-IT" sz="2000" dirty="0">
                <a:solidFill>
                  <a:schemeClr val="bg1"/>
                </a:solidFill>
              </a:rPr>
              <a:t>Una raccomandazione clinica </a:t>
            </a:r>
            <a:r>
              <a:rPr lang="it-IT" sz="2000" i="1" dirty="0">
                <a:solidFill>
                  <a:schemeClr val="bg1"/>
                </a:solidFill>
              </a:rPr>
              <a:t>faccia a faccia </a:t>
            </a:r>
            <a:r>
              <a:rPr lang="it-IT" sz="2000" dirty="0" smtClean="0">
                <a:solidFill>
                  <a:schemeClr val="bg1"/>
                </a:solidFill>
              </a:rPr>
              <a:t>con un sanitario è </a:t>
            </a:r>
            <a:r>
              <a:rPr lang="it-IT" sz="2000" dirty="0">
                <a:solidFill>
                  <a:schemeClr val="bg1"/>
                </a:solidFill>
              </a:rPr>
              <a:t>efficace </a:t>
            </a:r>
            <a:r>
              <a:rPr lang="it-IT" sz="2000" dirty="0" smtClean="0">
                <a:solidFill>
                  <a:schemeClr val="bg1"/>
                </a:solidFill>
              </a:rPr>
              <a:t>e migliora la adesione dello screening </a:t>
            </a:r>
            <a:r>
              <a:rPr lang="it-IT" sz="2000" dirty="0">
                <a:solidFill>
                  <a:schemeClr val="bg1"/>
                </a:solidFill>
              </a:rPr>
              <a:t>del CRC. (tramite </a:t>
            </a:r>
            <a:r>
              <a:rPr lang="it-IT" sz="2000" dirty="0" smtClean="0">
                <a:solidFill>
                  <a:schemeClr val="bg1"/>
                </a:solidFill>
              </a:rPr>
              <a:t>analisi in FSE di </a:t>
            </a:r>
            <a:r>
              <a:rPr lang="it-IT" sz="2000" dirty="0" err="1" smtClean="0">
                <a:solidFill>
                  <a:schemeClr val="bg1"/>
                </a:solidFill>
              </a:rPr>
              <a:t>ev</a:t>
            </a:r>
            <a:r>
              <a:rPr lang="it-IT" sz="2000" dirty="0" smtClean="0">
                <a:solidFill>
                  <a:schemeClr val="bg1"/>
                </a:solidFill>
              </a:rPr>
              <a:t>. mancata risposta dei pazienti </a:t>
            </a:r>
            <a:r>
              <a:rPr lang="it-IT" sz="2000" dirty="0">
                <a:solidFill>
                  <a:schemeClr val="bg1"/>
                </a:solidFill>
              </a:rPr>
              <a:t>non rispondono alla comunicazione per posta</a:t>
            </a:r>
            <a:r>
              <a:rPr lang="it-IT" sz="2000" dirty="0"/>
              <a:t>)</a:t>
            </a:r>
            <a:endParaRPr lang="en-US" sz="2000" dirty="0"/>
          </a:p>
          <a:p>
            <a:endParaRPr lang="it-IT" sz="2400" dirty="0">
              <a:solidFill>
                <a:schemeClr val="bg2"/>
              </a:solidFill>
            </a:endParaRPr>
          </a:p>
        </p:txBody>
      </p:sp>
    </p:spTree>
    <p:extLst>
      <p:ext uri="{BB962C8B-B14F-4D97-AF65-F5344CB8AC3E}">
        <p14:creationId xmlns="" xmlns:p14="http://schemas.microsoft.com/office/powerpoint/2010/main" val="1096370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8490" y="49560"/>
            <a:ext cx="9020014" cy="1219200"/>
          </a:xfrm>
          <a:prstGeom prst="rect">
            <a:avLst/>
          </a:prstGeom>
          <a:noFill/>
          <a:ln w="57150">
            <a:solidFill>
              <a:srgbClr val="0070C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Rectangle 4"/>
          <p:cNvSpPr>
            <a:spLocks noChangeArrowheads="1"/>
          </p:cNvSpPr>
          <p:nvPr/>
        </p:nvSpPr>
        <p:spPr bwMode="auto">
          <a:xfrm>
            <a:off x="5292080" y="930206"/>
            <a:ext cx="3168352" cy="3385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600" b="0" i="1" u="none" strike="noStrike" cap="none" normalizeH="0" baseline="0" dirty="0" err="1" smtClean="0">
                <a:ln>
                  <a:noFill/>
                </a:ln>
                <a:solidFill>
                  <a:schemeClr val="tx1"/>
                </a:solidFill>
                <a:effectLst/>
                <a:latin typeface="Lato"/>
                <a:cs typeface="Arial" pitchFamily="34" charset="0"/>
              </a:rPr>
              <a:t>Cancer</a:t>
            </a:r>
            <a:r>
              <a:rPr kumimoji="0" lang="it-IT" sz="1600" b="0" i="1" u="none" strike="noStrike" cap="none" normalizeH="0" baseline="0" dirty="0" smtClean="0">
                <a:ln>
                  <a:noFill/>
                </a:ln>
                <a:solidFill>
                  <a:schemeClr val="tx1"/>
                </a:solidFill>
                <a:effectLst/>
                <a:latin typeface="Lato"/>
                <a:cs typeface="Arial" pitchFamily="34" charset="0"/>
              </a:rPr>
              <a:t>. </a:t>
            </a:r>
            <a:r>
              <a:rPr kumimoji="0" lang="it-IT" sz="1600" b="0" i="0" u="none" strike="noStrike" cap="none" normalizeH="0" baseline="0" dirty="0" smtClean="0">
                <a:ln>
                  <a:noFill/>
                </a:ln>
                <a:solidFill>
                  <a:schemeClr val="tx1"/>
                </a:solidFill>
                <a:effectLst/>
                <a:latin typeface="Lato"/>
                <a:cs typeface="Arial" pitchFamily="34" charset="0"/>
              </a:rPr>
              <a:t>2023;129:1156</a:t>
            </a:r>
            <a:r>
              <a:rPr kumimoji="0" lang="it-IT" sz="1600" b="0" i="0" u="none" strike="noStrike" cap="none" normalizeH="0" baseline="0" dirty="0" smtClean="0">
                <a:ln>
                  <a:noFill/>
                </a:ln>
                <a:solidFill>
                  <a:schemeClr val="tx1"/>
                </a:solidFill>
                <a:effectLst/>
                <a:latin typeface="STIX"/>
                <a:cs typeface="Arial" pitchFamily="34" charset="0"/>
              </a:rPr>
              <a:t>–</a:t>
            </a:r>
            <a:r>
              <a:rPr kumimoji="0" lang="it-IT" sz="1600" b="0" i="0" u="none" strike="noStrike" cap="none" normalizeH="0" baseline="0" dirty="0" smtClean="0">
                <a:ln>
                  <a:noFill/>
                </a:ln>
                <a:solidFill>
                  <a:schemeClr val="tx1"/>
                </a:solidFill>
                <a:effectLst/>
                <a:latin typeface="Lato"/>
                <a:cs typeface="Arial" pitchFamily="34" charset="0"/>
              </a:rPr>
              <a:t>1158 </a:t>
            </a:r>
            <a:endParaRPr kumimoji="0" lang="it-IT" sz="4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5"/>
          <p:cNvSpPr>
            <a:spLocks noChangeArrowheads="1"/>
          </p:cNvSpPr>
          <p:nvPr/>
        </p:nvSpPr>
        <p:spPr bwMode="auto">
          <a:xfrm>
            <a:off x="5292080" y="620067"/>
            <a:ext cx="2880320"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Lato"/>
                <a:cs typeface="Arial" pitchFamily="34" charset="0"/>
              </a:rPr>
              <a:t>Beverly </a:t>
            </a:r>
            <a:r>
              <a:rPr kumimoji="0" lang="it-IT" b="0" i="0" u="none" strike="noStrike" cap="none" normalizeH="0" baseline="0" dirty="0" err="1" smtClean="0">
                <a:ln>
                  <a:noFill/>
                </a:ln>
                <a:solidFill>
                  <a:schemeClr val="tx1"/>
                </a:solidFill>
                <a:effectLst/>
                <a:latin typeface="Lato"/>
                <a:cs typeface="Arial" pitchFamily="34" charset="0"/>
              </a:rPr>
              <a:t>Beth</a:t>
            </a:r>
            <a:r>
              <a:rPr kumimoji="0" lang="it-IT" b="0" i="0" u="none" strike="noStrike" cap="none" normalizeH="0" baseline="0" dirty="0" smtClean="0">
                <a:ln>
                  <a:noFill/>
                </a:ln>
                <a:solidFill>
                  <a:schemeClr val="tx1"/>
                </a:solidFill>
                <a:effectLst/>
                <a:latin typeface="Lato"/>
                <a:cs typeface="Arial" pitchFamily="34" charset="0"/>
              </a:rPr>
              <a:t> Green </a:t>
            </a:r>
            <a:endParaRPr kumimoji="0" lang="it-IT" sz="4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ttangolo 4"/>
          <p:cNvSpPr/>
          <p:nvPr/>
        </p:nvSpPr>
        <p:spPr>
          <a:xfrm>
            <a:off x="-22040" y="1340768"/>
            <a:ext cx="4378016" cy="5109091"/>
          </a:xfrm>
          <a:prstGeom prst="rect">
            <a:avLst/>
          </a:prstGeom>
          <a:solidFill>
            <a:srgbClr val="002060"/>
          </a:solidFill>
          <a:ln w="38100">
            <a:solidFill>
              <a:srgbClr val="00B0F0"/>
            </a:solidFill>
          </a:ln>
        </p:spPr>
        <p:txBody>
          <a:bodyPr wrap="square">
            <a:spAutoFit/>
          </a:bodyPr>
          <a:lstStyle/>
          <a:p>
            <a:r>
              <a:rPr lang="it-IT" sz="1600" b="1" dirty="0">
                <a:solidFill>
                  <a:srgbClr val="FF0000"/>
                </a:solidFill>
              </a:rPr>
              <a:t>Domini ed esempi di elaborazione </a:t>
            </a:r>
            <a:r>
              <a:rPr lang="it-IT" sz="1600" b="1" dirty="0" smtClean="0">
                <a:solidFill>
                  <a:srgbClr val="FF0000"/>
                </a:solidFill>
              </a:rPr>
              <a:t>DIP</a:t>
            </a:r>
          </a:p>
          <a:p>
            <a:endParaRPr lang="it-IT" sz="1600" dirty="0" smtClean="0"/>
          </a:p>
          <a:p>
            <a:pPr marL="285750" indent="-285750">
              <a:buClr>
                <a:srgbClr val="00B0F0"/>
              </a:buClr>
              <a:buFont typeface="Wingdings" pitchFamily="2" charset="2"/>
              <a:buChar char="ü"/>
            </a:pPr>
            <a:r>
              <a:rPr lang="it-IT" sz="1400" dirty="0" smtClean="0">
                <a:solidFill>
                  <a:srgbClr val="FF66FF"/>
                </a:solidFill>
              </a:rPr>
              <a:t>Evitare la  conoscenza </a:t>
            </a:r>
            <a:r>
              <a:rPr lang="it-IT" sz="1400" dirty="0" err="1" smtClean="0">
                <a:solidFill>
                  <a:srgbClr val="FF66FF"/>
                </a:solidFill>
              </a:rPr>
              <a:t>informatiao</a:t>
            </a:r>
            <a:r>
              <a:rPr lang="it-IT" sz="1400" dirty="0"/>
              <a:t>: </a:t>
            </a:r>
            <a:r>
              <a:rPr lang="it-IT" sz="1400" dirty="0">
                <a:solidFill>
                  <a:schemeClr val="bg1"/>
                </a:solidFill>
              </a:rPr>
              <a:t>evitare informazioni sull'attività di protezione della </a:t>
            </a:r>
            <a:r>
              <a:rPr lang="it-IT" sz="1400" dirty="0" smtClean="0">
                <a:solidFill>
                  <a:schemeClr val="bg1"/>
                </a:solidFill>
              </a:rPr>
              <a:t>salute</a:t>
            </a:r>
          </a:p>
          <a:p>
            <a:pPr marL="285750" indent="-285750">
              <a:buClr>
                <a:srgbClr val="00B0F0"/>
              </a:buClr>
              <a:buFont typeface="Wingdings" pitchFamily="2" charset="2"/>
              <a:buChar char="ü"/>
            </a:pPr>
            <a:endParaRPr lang="it-IT" sz="1400" dirty="0"/>
          </a:p>
          <a:p>
            <a:pPr marL="285750" indent="-285750">
              <a:buClr>
                <a:srgbClr val="00B0F0"/>
              </a:buClr>
              <a:buFont typeface="Wingdings" pitchFamily="2" charset="2"/>
              <a:buChar char="ü"/>
            </a:pPr>
            <a:r>
              <a:rPr lang="it-IT" sz="1400" dirty="0" smtClean="0">
                <a:solidFill>
                  <a:srgbClr val="FF66FF"/>
                </a:solidFill>
              </a:rPr>
              <a:t>Comportamento </a:t>
            </a:r>
            <a:r>
              <a:rPr lang="it-IT" sz="1400" dirty="0">
                <a:solidFill>
                  <a:srgbClr val="FF66FF"/>
                </a:solidFill>
              </a:rPr>
              <a:t>di </a:t>
            </a:r>
            <a:r>
              <a:rPr lang="it-IT" sz="1400" dirty="0" smtClean="0">
                <a:solidFill>
                  <a:srgbClr val="FF66FF"/>
                </a:solidFill>
              </a:rPr>
              <a:t>rinuncia</a:t>
            </a:r>
            <a:r>
              <a:rPr lang="it-IT" sz="1400" dirty="0" smtClean="0">
                <a:solidFill>
                  <a:schemeClr val="bg1"/>
                </a:solidFill>
              </a:rPr>
              <a:t>: </a:t>
            </a:r>
            <a:r>
              <a:rPr lang="it-IT" sz="1400" dirty="0">
                <a:solidFill>
                  <a:schemeClr val="bg1"/>
                </a:solidFill>
              </a:rPr>
              <a:t>evitare in generale le attività sanitarie </a:t>
            </a:r>
            <a:r>
              <a:rPr lang="it-IT" sz="1400" dirty="0" smtClean="0">
                <a:solidFill>
                  <a:schemeClr val="bg1"/>
                </a:solidFill>
              </a:rPr>
              <a:t>raccomandate</a:t>
            </a:r>
          </a:p>
          <a:p>
            <a:pPr marL="285750" indent="-285750">
              <a:buClr>
                <a:srgbClr val="00B0F0"/>
              </a:buClr>
              <a:buFont typeface="Wingdings" pitchFamily="2" charset="2"/>
              <a:buChar char="ü"/>
            </a:pPr>
            <a:endParaRPr lang="it-IT" sz="1400" dirty="0"/>
          </a:p>
          <a:p>
            <a:pPr marL="285750" indent="-285750">
              <a:buClr>
                <a:srgbClr val="00B0F0"/>
              </a:buClr>
              <a:buFont typeface="Wingdings" pitchFamily="2" charset="2"/>
              <a:buChar char="ü"/>
            </a:pPr>
            <a:r>
              <a:rPr lang="it-IT" sz="1400" dirty="0" smtClean="0">
                <a:solidFill>
                  <a:srgbClr val="FF66FF"/>
                </a:solidFill>
              </a:rPr>
              <a:t>Smussamento</a:t>
            </a:r>
            <a:r>
              <a:rPr lang="it-IT" sz="1400" dirty="0" smtClean="0">
                <a:solidFill>
                  <a:schemeClr val="bg1"/>
                </a:solidFill>
              </a:rPr>
              <a:t>: ottusità verso attività </a:t>
            </a:r>
            <a:r>
              <a:rPr lang="it-IT" sz="1400" dirty="0">
                <a:solidFill>
                  <a:schemeClr val="bg1"/>
                </a:solidFill>
              </a:rPr>
              <a:t>di protezione della salute </a:t>
            </a:r>
            <a:r>
              <a:rPr lang="it-IT" sz="1400" dirty="0" smtClean="0">
                <a:solidFill>
                  <a:schemeClr val="bg1"/>
                </a:solidFill>
              </a:rPr>
              <a:t>e screening concentrandosi su altro </a:t>
            </a:r>
          </a:p>
          <a:p>
            <a:pPr marL="285750" indent="-285750">
              <a:buClr>
                <a:srgbClr val="00B0F0"/>
              </a:buClr>
              <a:buFont typeface="Wingdings" pitchFamily="2" charset="2"/>
              <a:buChar char="ü"/>
            </a:pPr>
            <a:endParaRPr lang="it-IT" sz="1400" dirty="0"/>
          </a:p>
          <a:p>
            <a:pPr marL="285750" indent="-285750">
              <a:buClr>
                <a:srgbClr val="00B0F0"/>
              </a:buClr>
              <a:buFont typeface="Wingdings" pitchFamily="2" charset="2"/>
              <a:buChar char="ü"/>
            </a:pPr>
            <a:r>
              <a:rPr lang="it-IT" sz="1400" dirty="0" smtClean="0">
                <a:solidFill>
                  <a:srgbClr val="FF66FF"/>
                </a:solidFill>
              </a:rPr>
              <a:t>Soppressione</a:t>
            </a:r>
            <a:r>
              <a:rPr lang="it-IT" sz="1400" dirty="0">
                <a:solidFill>
                  <a:srgbClr val="FF66FF"/>
                </a:solidFill>
              </a:rPr>
              <a:t>:</a:t>
            </a:r>
            <a:r>
              <a:rPr lang="it-IT" sz="1400" dirty="0"/>
              <a:t> </a:t>
            </a:r>
            <a:r>
              <a:rPr lang="it-IT" sz="1400" dirty="0">
                <a:solidFill>
                  <a:schemeClr val="bg1"/>
                </a:solidFill>
              </a:rPr>
              <a:t>rifiutare l'attività di promozione della salute</a:t>
            </a:r>
          </a:p>
          <a:p>
            <a:pPr marL="285750" indent="-285750">
              <a:buClr>
                <a:srgbClr val="00B0F0"/>
              </a:buClr>
              <a:buFont typeface="Wingdings" pitchFamily="2" charset="2"/>
              <a:buChar char="§"/>
            </a:pPr>
            <a:r>
              <a:rPr lang="it-IT" sz="1400" dirty="0" smtClean="0">
                <a:solidFill>
                  <a:srgbClr val="00B0F0"/>
                </a:solidFill>
              </a:rPr>
              <a:t>Negazione </a:t>
            </a:r>
            <a:r>
              <a:rPr lang="it-IT" sz="1400" dirty="0">
                <a:solidFill>
                  <a:srgbClr val="00B0F0"/>
                </a:solidFill>
              </a:rPr>
              <a:t>dell'immediatezza</a:t>
            </a:r>
            <a:r>
              <a:rPr lang="it-IT" sz="1400" dirty="0"/>
              <a:t>: </a:t>
            </a:r>
            <a:r>
              <a:rPr lang="it-IT" sz="1400" dirty="0">
                <a:solidFill>
                  <a:schemeClr val="bg1"/>
                </a:solidFill>
              </a:rPr>
              <a:t>credere che la minaccia si verificherà in un futuro lontano, quindi non bisogna fare nulla </a:t>
            </a:r>
            <a:r>
              <a:rPr lang="it-IT" sz="1400" dirty="0" smtClean="0">
                <a:solidFill>
                  <a:schemeClr val="bg1"/>
                </a:solidFill>
              </a:rPr>
              <a:t>ora</a:t>
            </a:r>
          </a:p>
          <a:p>
            <a:pPr marL="285750" indent="-285750">
              <a:buClr>
                <a:srgbClr val="00B0F0"/>
              </a:buClr>
              <a:buFont typeface="Wingdings" pitchFamily="2" charset="2"/>
              <a:buChar char="§"/>
            </a:pPr>
            <a:endParaRPr lang="it-IT" sz="1400" dirty="0"/>
          </a:p>
          <a:p>
            <a:pPr marL="285750" indent="-285750">
              <a:buClr>
                <a:srgbClr val="00B0F0"/>
              </a:buClr>
              <a:buFont typeface="Wingdings" pitchFamily="2" charset="2"/>
              <a:buChar char="§"/>
            </a:pPr>
            <a:r>
              <a:rPr lang="it-IT" sz="1400" dirty="0" err="1" smtClean="0">
                <a:solidFill>
                  <a:srgbClr val="00B0F0"/>
                </a:solidFill>
              </a:rPr>
              <a:t>Autoesenzione</a:t>
            </a:r>
            <a:r>
              <a:rPr lang="it-IT" sz="1400" dirty="0">
                <a:solidFill>
                  <a:schemeClr val="bg1"/>
                </a:solidFill>
              </a:rPr>
              <a:t>: credere che la minaccia si applichi agli altri ma non a se </a:t>
            </a:r>
            <a:r>
              <a:rPr lang="it-IT" sz="1400" dirty="0" smtClean="0">
                <a:solidFill>
                  <a:schemeClr val="bg1"/>
                </a:solidFill>
              </a:rPr>
              <a:t>stessi</a:t>
            </a:r>
          </a:p>
          <a:p>
            <a:pPr>
              <a:buClr>
                <a:srgbClr val="00B0F0"/>
              </a:buClr>
            </a:pPr>
            <a:endParaRPr lang="it-IT" sz="1400" dirty="0"/>
          </a:p>
          <a:p>
            <a:pPr marL="285750" indent="-285750">
              <a:buClr>
                <a:srgbClr val="00B0F0"/>
              </a:buClr>
              <a:buFont typeface="Wingdings" pitchFamily="2" charset="2"/>
              <a:buChar char="§"/>
            </a:pPr>
            <a:r>
              <a:rPr lang="it-IT" sz="1400" dirty="0" err="1" smtClean="0">
                <a:solidFill>
                  <a:srgbClr val="00B0F0"/>
                </a:solidFill>
              </a:rPr>
              <a:t>Controargomentazione</a:t>
            </a:r>
            <a:r>
              <a:rPr lang="it-IT" sz="1400" dirty="0">
                <a:solidFill>
                  <a:schemeClr val="bg1"/>
                </a:solidFill>
              </a:rPr>
              <a:t>: </a:t>
            </a:r>
            <a:r>
              <a:rPr lang="it-IT" sz="1400" dirty="0" smtClean="0">
                <a:solidFill>
                  <a:schemeClr val="bg1"/>
                </a:solidFill>
              </a:rPr>
              <a:t>rifiuto del  messaggio, identificare/giudicare le promozioni </a:t>
            </a:r>
            <a:r>
              <a:rPr lang="it-IT" sz="1400" dirty="0">
                <a:solidFill>
                  <a:schemeClr val="bg1"/>
                </a:solidFill>
              </a:rPr>
              <a:t>della salute </a:t>
            </a:r>
            <a:r>
              <a:rPr lang="it-IT" sz="1400" dirty="0" smtClean="0">
                <a:solidFill>
                  <a:schemeClr val="bg1"/>
                </a:solidFill>
              </a:rPr>
              <a:t>come inutili o dannose</a:t>
            </a:r>
            <a:endParaRPr lang="it-IT" sz="1400" dirty="0">
              <a:solidFill>
                <a:schemeClr val="bg1"/>
              </a:solidFill>
            </a:endParaRPr>
          </a:p>
        </p:txBody>
      </p:sp>
      <p:sp>
        <p:nvSpPr>
          <p:cNvPr id="6" name="Rettangolo 5"/>
          <p:cNvSpPr/>
          <p:nvPr/>
        </p:nvSpPr>
        <p:spPr>
          <a:xfrm>
            <a:off x="4399938" y="1340768"/>
            <a:ext cx="4636558" cy="5109091"/>
          </a:xfrm>
          <a:prstGeom prst="rect">
            <a:avLst/>
          </a:prstGeom>
          <a:solidFill>
            <a:srgbClr val="002060"/>
          </a:solidFill>
          <a:ln w="38100">
            <a:solidFill>
              <a:srgbClr val="00B0F0"/>
            </a:solidFill>
          </a:ln>
        </p:spPr>
        <p:txBody>
          <a:bodyPr wrap="square">
            <a:spAutoFit/>
          </a:bodyPr>
          <a:lstStyle/>
          <a:p>
            <a:r>
              <a:rPr lang="it-IT" sz="1600" b="1" dirty="0" smtClean="0">
                <a:solidFill>
                  <a:srgbClr val="FF0000"/>
                </a:solidFill>
              </a:rPr>
              <a:t>Esempi</a:t>
            </a:r>
          </a:p>
          <a:p>
            <a:endParaRPr lang="it-IT" sz="1600" dirty="0"/>
          </a:p>
          <a:p>
            <a:r>
              <a:rPr lang="it-IT" sz="1400" dirty="0" smtClean="0">
                <a:solidFill>
                  <a:schemeClr val="bg1"/>
                </a:solidFill>
              </a:rPr>
              <a:t>Evita letture/informazioni su </a:t>
            </a:r>
            <a:r>
              <a:rPr lang="it-IT" sz="1400" dirty="0">
                <a:solidFill>
                  <a:schemeClr val="bg1"/>
                </a:solidFill>
              </a:rPr>
              <a:t>test di screening per il cancro o </a:t>
            </a:r>
            <a:r>
              <a:rPr lang="it-IT" sz="1400" dirty="0" smtClean="0">
                <a:solidFill>
                  <a:schemeClr val="bg1"/>
                </a:solidFill>
              </a:rPr>
              <a:t>su </a:t>
            </a:r>
            <a:r>
              <a:rPr lang="it-IT" sz="1400" dirty="0">
                <a:solidFill>
                  <a:schemeClr val="bg1"/>
                </a:solidFill>
              </a:rPr>
              <a:t>di stile di vita </a:t>
            </a:r>
            <a:r>
              <a:rPr lang="it-IT" sz="1400" dirty="0" smtClean="0">
                <a:solidFill>
                  <a:schemeClr val="bg1"/>
                </a:solidFill>
              </a:rPr>
              <a:t>(mettere </a:t>
            </a:r>
            <a:r>
              <a:rPr lang="it-IT" sz="1400" dirty="0">
                <a:solidFill>
                  <a:schemeClr val="bg1"/>
                </a:solidFill>
              </a:rPr>
              <a:t>di fumare</a:t>
            </a:r>
            <a:r>
              <a:rPr lang="it-IT" sz="1400" dirty="0" smtClean="0">
                <a:solidFill>
                  <a:schemeClr val="bg1"/>
                </a:solidFill>
              </a:rPr>
              <a:t>)</a:t>
            </a:r>
          </a:p>
          <a:p>
            <a:endParaRPr lang="it-IT" sz="1400" dirty="0"/>
          </a:p>
          <a:p>
            <a:r>
              <a:rPr lang="it-IT" sz="1400" dirty="0">
                <a:solidFill>
                  <a:schemeClr val="bg1"/>
                </a:solidFill>
              </a:rPr>
              <a:t>Non va dal medico a meno che non sia </a:t>
            </a:r>
            <a:r>
              <a:rPr lang="it-IT" sz="1400" dirty="0" smtClean="0">
                <a:solidFill>
                  <a:schemeClr val="bg1"/>
                </a:solidFill>
              </a:rPr>
              <a:t>veramente malato (così non focalizza su altro)  </a:t>
            </a:r>
          </a:p>
          <a:p>
            <a:endParaRPr lang="it-IT" sz="1400" dirty="0" smtClean="0"/>
          </a:p>
          <a:p>
            <a:r>
              <a:rPr lang="it-IT" sz="1400" dirty="0" smtClean="0">
                <a:solidFill>
                  <a:schemeClr val="bg1"/>
                </a:solidFill>
              </a:rPr>
              <a:t>Rimanda </a:t>
            </a:r>
            <a:r>
              <a:rPr lang="it-IT" sz="1400" dirty="0">
                <a:solidFill>
                  <a:schemeClr val="bg1"/>
                </a:solidFill>
              </a:rPr>
              <a:t>o declassa la priorità di fissare un appuntamento per una mammografia finché non scompare dalla lista delle cose da </a:t>
            </a:r>
            <a:r>
              <a:rPr lang="it-IT" sz="1400" dirty="0" smtClean="0">
                <a:solidFill>
                  <a:schemeClr val="bg1"/>
                </a:solidFill>
              </a:rPr>
              <a:t>fare</a:t>
            </a:r>
          </a:p>
          <a:p>
            <a:endParaRPr lang="it-IT" sz="1400" dirty="0"/>
          </a:p>
          <a:p>
            <a:endParaRPr lang="it-IT" sz="1400" dirty="0"/>
          </a:p>
          <a:p>
            <a:r>
              <a:rPr lang="it-IT" sz="1400" dirty="0" smtClean="0">
                <a:solidFill>
                  <a:schemeClr val="bg1"/>
                </a:solidFill>
              </a:rPr>
              <a:t>Crede </a:t>
            </a:r>
            <a:r>
              <a:rPr lang="it-IT" sz="1400" dirty="0">
                <a:solidFill>
                  <a:schemeClr val="bg1"/>
                </a:solidFill>
              </a:rPr>
              <a:t>che solo le persone anziane siano a rischio di avere un ictus, quindi non è necessario assumere farmaci per </a:t>
            </a:r>
            <a:r>
              <a:rPr lang="it-IT" sz="1400" dirty="0" smtClean="0">
                <a:solidFill>
                  <a:schemeClr val="bg1"/>
                </a:solidFill>
              </a:rPr>
              <a:t>l'ipertensione</a:t>
            </a:r>
          </a:p>
          <a:p>
            <a:endParaRPr lang="it-IT" sz="1400" dirty="0"/>
          </a:p>
          <a:p>
            <a:r>
              <a:rPr lang="it-IT" sz="1400" dirty="0">
                <a:solidFill>
                  <a:schemeClr val="bg1"/>
                </a:solidFill>
              </a:rPr>
              <a:t>Crede </a:t>
            </a:r>
            <a:r>
              <a:rPr lang="it-IT" sz="1400" dirty="0" smtClean="0">
                <a:solidFill>
                  <a:schemeClr val="bg1"/>
                </a:solidFill>
              </a:rPr>
              <a:t>che stile di vita sano lo protegga integralmente dal  </a:t>
            </a:r>
            <a:r>
              <a:rPr lang="it-IT" sz="1400" dirty="0">
                <a:solidFill>
                  <a:schemeClr val="bg1"/>
                </a:solidFill>
              </a:rPr>
              <a:t>cancro o le malattie </a:t>
            </a:r>
            <a:r>
              <a:rPr lang="it-IT" sz="1400" dirty="0" smtClean="0">
                <a:solidFill>
                  <a:schemeClr val="bg1"/>
                </a:solidFill>
              </a:rPr>
              <a:t>cardiache</a:t>
            </a:r>
          </a:p>
          <a:p>
            <a:endParaRPr lang="it-IT" sz="1400" dirty="0"/>
          </a:p>
          <a:p>
            <a:r>
              <a:rPr lang="it-IT" sz="1400" dirty="0">
                <a:solidFill>
                  <a:schemeClr val="bg1"/>
                </a:solidFill>
              </a:rPr>
              <a:t>Crede che la vaccinazione contro l'HPV porti alla promiscuità </a:t>
            </a:r>
            <a:r>
              <a:rPr lang="it-IT" sz="1400" dirty="0" err="1" smtClean="0">
                <a:solidFill>
                  <a:schemeClr val="bg1"/>
                </a:solidFill>
              </a:rPr>
              <a:t>adolescenzial</a:t>
            </a:r>
            <a:r>
              <a:rPr lang="it-IT" sz="1400" dirty="0" smtClean="0">
                <a:solidFill>
                  <a:schemeClr val="bg1"/>
                </a:solidFill>
              </a:rPr>
              <a:t> o che </a:t>
            </a:r>
            <a:r>
              <a:rPr lang="it-IT" sz="1400" dirty="0" err="1" smtClean="0">
                <a:solidFill>
                  <a:schemeClr val="bg1"/>
                </a:solidFill>
              </a:rPr>
              <a:t>antiiCOVID</a:t>
            </a:r>
            <a:r>
              <a:rPr lang="it-IT" sz="1400" dirty="0" smtClean="0">
                <a:solidFill>
                  <a:schemeClr val="bg1"/>
                </a:solidFill>
              </a:rPr>
              <a:t> sia pericoloso e </a:t>
            </a:r>
            <a:r>
              <a:rPr lang="it-IT" sz="1400" dirty="0">
                <a:solidFill>
                  <a:schemeClr val="bg1"/>
                </a:solidFill>
              </a:rPr>
              <a:t>o che i vaccini </a:t>
            </a:r>
            <a:r>
              <a:rPr lang="it-IT" sz="1400" dirty="0" smtClean="0">
                <a:solidFill>
                  <a:schemeClr val="bg1"/>
                </a:solidFill>
              </a:rPr>
              <a:t>causino </a:t>
            </a:r>
            <a:r>
              <a:rPr lang="it-IT" sz="1400" dirty="0" err="1" smtClean="0">
                <a:solidFill>
                  <a:schemeClr val="bg1"/>
                </a:solidFill>
              </a:rPr>
              <a:t>ll'autismo</a:t>
            </a:r>
            <a:r>
              <a:rPr lang="it-IT" sz="1400" dirty="0" smtClean="0">
                <a:solidFill>
                  <a:schemeClr val="bg1"/>
                </a:solidFill>
              </a:rPr>
              <a:t> </a:t>
            </a:r>
            <a:endParaRPr lang="it-IT" sz="1400" dirty="0">
              <a:solidFill>
                <a:schemeClr val="bg1"/>
              </a:solidFill>
            </a:endParaRPr>
          </a:p>
        </p:txBody>
      </p:sp>
    </p:spTree>
    <p:extLst>
      <p:ext uri="{BB962C8B-B14F-4D97-AF65-F5344CB8AC3E}">
        <p14:creationId xmlns="" xmlns:p14="http://schemas.microsoft.com/office/powerpoint/2010/main" val="886759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1524" y="1268760"/>
            <a:ext cx="8964488" cy="5499182"/>
          </a:xfrm>
          <a:prstGeom prst="rect">
            <a:avLst/>
          </a:prstGeom>
          <a:noFill/>
          <a:ln w="63500">
            <a:solidFill>
              <a:srgbClr val="00206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1358" y="44624"/>
            <a:ext cx="8975138" cy="1080120"/>
          </a:xfrm>
          <a:prstGeom prst="rect">
            <a:avLst/>
          </a:prstGeom>
          <a:noFill/>
          <a:ln w="63500">
            <a:solidFill>
              <a:srgbClr val="0070C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484" name="Picture 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300192" y="643461"/>
            <a:ext cx="2243336" cy="26525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1549077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1358" y="44624"/>
            <a:ext cx="8975138" cy="1080120"/>
          </a:xfrm>
          <a:prstGeom prst="rect">
            <a:avLst/>
          </a:prstGeom>
          <a:noFill/>
          <a:ln w="63500">
            <a:solidFill>
              <a:srgbClr val="0070C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484" name="Picture 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300192" y="643461"/>
            <a:ext cx="2243336" cy="26525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3554" name="Picture 2"/>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40305" y="1268760"/>
            <a:ext cx="8996191" cy="5544616"/>
          </a:xfrm>
          <a:prstGeom prst="rect">
            <a:avLst/>
          </a:prstGeom>
          <a:noFill/>
          <a:ln w="63500">
            <a:solidFill>
              <a:srgbClr val="FF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Rettangolo 8"/>
          <p:cNvSpPr/>
          <p:nvPr/>
        </p:nvSpPr>
        <p:spPr>
          <a:xfrm>
            <a:off x="0" y="4869160"/>
            <a:ext cx="8975138" cy="1008112"/>
          </a:xfrm>
          <a:prstGeom prst="rect">
            <a:avLst/>
          </a:prstGeom>
          <a:solidFill>
            <a:srgbClr val="00B0F0">
              <a:alpha val="15000"/>
            </a:srgb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ctangle 5"/>
          <p:cNvSpPr>
            <a:spLocks noChangeArrowheads="1"/>
          </p:cNvSpPr>
          <p:nvPr/>
        </p:nvSpPr>
        <p:spPr bwMode="auto">
          <a:xfrm>
            <a:off x="47038" y="4509120"/>
            <a:ext cx="8982724" cy="338554"/>
          </a:xfrm>
          <a:prstGeom prst="rect">
            <a:avLst/>
          </a:prstGeom>
          <a:solidFill>
            <a:srgbClr val="002060"/>
          </a:solidFill>
          <a:ln w="38100">
            <a:solidFill>
              <a:srgbClr val="00B0F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600" b="0" i="0" u="none" strike="noStrike" cap="none" normalizeH="0" baseline="0" dirty="0" err="1" smtClean="0">
                <a:ln>
                  <a:noFill/>
                </a:ln>
                <a:solidFill>
                  <a:schemeClr val="bg1"/>
                </a:solidFill>
                <a:effectLst/>
                <a:latin typeface="Lato"/>
                <a:cs typeface="Arial" pitchFamily="34" charset="0"/>
              </a:rPr>
              <a:t>Odd</a:t>
            </a:r>
            <a:r>
              <a:rPr kumimoji="0" lang="it-IT" sz="1600" b="0" i="0" u="none" strike="noStrike" cap="none" normalizeH="0" baseline="0" dirty="0" smtClean="0">
                <a:ln>
                  <a:noFill/>
                </a:ln>
                <a:solidFill>
                  <a:schemeClr val="bg1"/>
                </a:solidFill>
                <a:effectLst/>
                <a:latin typeface="Lato"/>
                <a:cs typeface="Arial" pitchFamily="34" charset="0"/>
              </a:rPr>
              <a:t> </a:t>
            </a:r>
            <a:r>
              <a:rPr kumimoji="0" lang="it-IT" sz="1600" b="0" i="0" u="none" strike="noStrike" cap="none" normalizeH="0" baseline="0" dirty="0" err="1" smtClean="0">
                <a:ln>
                  <a:noFill/>
                </a:ln>
                <a:solidFill>
                  <a:schemeClr val="bg1"/>
                </a:solidFill>
                <a:effectLst/>
                <a:latin typeface="Lato"/>
                <a:cs typeface="Arial" pitchFamily="34" charset="0"/>
              </a:rPr>
              <a:t>ratios</a:t>
            </a:r>
            <a:r>
              <a:rPr kumimoji="0" lang="it-IT" sz="1600" b="0" i="0" u="none" strike="noStrike" cap="none" normalizeH="0" baseline="0" dirty="0" smtClean="0">
                <a:ln>
                  <a:noFill/>
                </a:ln>
                <a:solidFill>
                  <a:schemeClr val="bg1"/>
                </a:solidFill>
                <a:effectLst/>
                <a:latin typeface="Lato"/>
                <a:cs typeface="Arial" pitchFamily="34" charset="0"/>
              </a:rPr>
              <a:t> aggiustato per screening con kit-FIT  attraverso le sotto classi di DIP  </a:t>
            </a:r>
            <a:r>
              <a:rPr kumimoji="0" lang="it-IT" sz="1600" b="0" i="1" u="none" strike="noStrike" cap="none" normalizeH="0" baseline="0" dirty="0" smtClean="0">
                <a:ln>
                  <a:noFill/>
                </a:ln>
                <a:solidFill>
                  <a:schemeClr val="bg1"/>
                </a:solidFill>
                <a:effectLst/>
                <a:latin typeface="Lato"/>
                <a:cs typeface="Arial" pitchFamily="34" charset="0"/>
              </a:rPr>
              <a:t> </a:t>
            </a:r>
            <a:endParaRPr kumimoji="0" lang="it-IT" sz="4400" b="0" i="0" u="none" strike="noStrike" cap="none" normalizeH="0" baseline="0" dirty="0" smtClean="0">
              <a:ln>
                <a:noFill/>
              </a:ln>
              <a:solidFill>
                <a:schemeClr val="bg1"/>
              </a:solidFill>
              <a:effectLst/>
              <a:latin typeface="Arial" pitchFamily="34" charset="0"/>
              <a:cs typeface="Arial" pitchFamily="34" charset="0"/>
            </a:endParaRPr>
          </a:p>
        </p:txBody>
      </p:sp>
    </p:spTree>
    <p:extLst>
      <p:ext uri="{BB962C8B-B14F-4D97-AF65-F5344CB8AC3E}">
        <p14:creationId xmlns="" xmlns:p14="http://schemas.microsoft.com/office/powerpoint/2010/main" val="2179766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500"/>
                                        <p:tgtEl>
                                          <p:spTgt spid="9"/>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strips(downLeft)">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4" name="Titolo 1"/>
          <p:cNvSpPr txBox="1">
            <a:spLocks/>
          </p:cNvSpPr>
          <p:nvPr/>
        </p:nvSpPr>
        <p:spPr>
          <a:xfrm>
            <a:off x="275739" y="125760"/>
            <a:ext cx="8544733" cy="1143000"/>
          </a:xfrm>
          <a:prstGeom prst="rect">
            <a:avLst/>
          </a:prstGeom>
          <a:solidFill>
            <a:srgbClr val="00B0F0"/>
          </a:solidFill>
          <a:ln w="76200">
            <a:solidFill>
              <a:srgbClr val="002060"/>
            </a:solidFill>
          </a:ln>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dirty="0" smtClean="0">
                <a:solidFill>
                  <a:srgbClr val="002060"/>
                </a:solidFill>
              </a:rPr>
              <a:t>Screening CRC: criticità</a:t>
            </a:r>
            <a:br>
              <a:rPr lang="it-IT" dirty="0" smtClean="0">
                <a:solidFill>
                  <a:srgbClr val="002060"/>
                </a:solidFill>
              </a:rPr>
            </a:br>
            <a:r>
              <a:rPr lang="it-IT" dirty="0" smtClean="0">
                <a:solidFill>
                  <a:srgbClr val="002060"/>
                </a:solidFill>
              </a:rPr>
              <a:t>Adesione SOF: Interventi di promozione </a:t>
            </a:r>
            <a:endParaRPr lang="it-IT" dirty="0">
              <a:solidFill>
                <a:srgbClr val="002060"/>
              </a:solidFill>
            </a:endParaRPr>
          </a:p>
        </p:txBody>
      </p:sp>
      <p:pic>
        <p:nvPicPr>
          <p:cNvPr id="1126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75739" y="1390932"/>
            <a:ext cx="8868261" cy="544670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ttangolo arrotondato 4"/>
          <p:cNvSpPr/>
          <p:nvPr/>
        </p:nvSpPr>
        <p:spPr>
          <a:xfrm>
            <a:off x="395536" y="4365104"/>
            <a:ext cx="8424936" cy="576064"/>
          </a:xfrm>
          <a:prstGeom prst="roundRect">
            <a:avLst/>
          </a:prstGeom>
          <a:solidFill>
            <a:srgbClr val="C0000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arrotondato 5"/>
          <p:cNvSpPr/>
          <p:nvPr/>
        </p:nvSpPr>
        <p:spPr>
          <a:xfrm>
            <a:off x="395536" y="5373216"/>
            <a:ext cx="8424936" cy="576064"/>
          </a:xfrm>
          <a:prstGeom prst="roundRect">
            <a:avLst/>
          </a:prstGeom>
          <a:solidFill>
            <a:srgbClr val="C0000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 xmlns:p14="http://schemas.microsoft.com/office/powerpoint/2010/main" val="3908640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79512" y="44624"/>
            <a:ext cx="8568952" cy="7109639"/>
          </a:xfrm>
          <a:prstGeom prst="rect">
            <a:avLst/>
          </a:prstGeom>
          <a:solidFill>
            <a:srgbClr val="002060"/>
          </a:solidFill>
          <a:ln w="38100">
            <a:solidFill>
              <a:srgbClr val="00B0F0"/>
            </a:solidFill>
          </a:ln>
        </p:spPr>
        <p:txBody>
          <a:bodyPr wrap="square">
            <a:spAutoFit/>
          </a:bodyPr>
          <a:lstStyle/>
          <a:p>
            <a:endParaRPr lang="it-IT" sz="2000" b="1" dirty="0" smtClean="0">
              <a:solidFill>
                <a:srgbClr val="FF0000"/>
              </a:solidFill>
              <a:latin typeface="Calibri" pitchFamily="34" charset="0"/>
              <a:cs typeface="Calibri" pitchFamily="34" charset="0"/>
            </a:endParaRPr>
          </a:p>
          <a:p>
            <a:r>
              <a:rPr lang="it-IT" sz="2000" b="1" dirty="0" smtClean="0">
                <a:solidFill>
                  <a:srgbClr val="FF0000"/>
                </a:solidFill>
                <a:latin typeface="Calibri" pitchFamily="34" charset="0"/>
                <a:cs typeface="Calibri" pitchFamily="34" charset="0"/>
              </a:rPr>
              <a:t>Screening </a:t>
            </a:r>
            <a:r>
              <a:rPr lang="it-IT" sz="2000" b="1" dirty="0">
                <a:solidFill>
                  <a:srgbClr val="FF0000"/>
                </a:solidFill>
                <a:latin typeface="Calibri" pitchFamily="34" charset="0"/>
                <a:cs typeface="Calibri" pitchFamily="34" charset="0"/>
              </a:rPr>
              <a:t>per il cancro del colon-retto  (CRC) </a:t>
            </a:r>
          </a:p>
          <a:p>
            <a:endParaRPr lang="it-IT" sz="2000" dirty="0" smtClean="0"/>
          </a:p>
          <a:p>
            <a:r>
              <a:rPr lang="it-IT" sz="2000" b="1" dirty="0" smtClean="0">
                <a:solidFill>
                  <a:srgbClr val="FFC000"/>
                </a:solidFill>
                <a:latin typeface="Calibri" pitchFamily="34" charset="0"/>
                <a:cs typeface="Calibri" pitchFamily="34" charset="0"/>
              </a:rPr>
              <a:t>Proposta N° 2:  aumentare/implementare  aderenza a screening riducendo le barriere difensive mediante:</a:t>
            </a:r>
          </a:p>
          <a:p>
            <a:endParaRPr lang="it-IT" sz="2000" b="1" dirty="0">
              <a:solidFill>
                <a:schemeClr val="bg1"/>
              </a:solidFill>
              <a:latin typeface="Calibri" pitchFamily="34" charset="0"/>
              <a:cs typeface="Calibri" pitchFamily="34" charset="0"/>
            </a:endParaRPr>
          </a:p>
          <a:p>
            <a:r>
              <a:rPr lang="it-IT" sz="2000" b="1" dirty="0" smtClean="0">
                <a:solidFill>
                  <a:schemeClr val="bg1"/>
                </a:solidFill>
                <a:latin typeface="Calibri" pitchFamily="34" charset="0"/>
                <a:cs typeface="Calibri" pitchFamily="34" charset="0"/>
              </a:rPr>
              <a:t>Progetti pilota  (Palermo, Catania, </a:t>
            </a:r>
            <a:r>
              <a:rPr lang="it-IT" sz="2000" b="1" dirty="0" smtClean="0">
                <a:solidFill>
                  <a:schemeClr val="bg1"/>
                </a:solidFill>
                <a:latin typeface="Calibri" pitchFamily="34" charset="0"/>
                <a:cs typeface="Calibri" pitchFamily="34" charset="0"/>
              </a:rPr>
              <a:t>Agrigento, </a:t>
            </a:r>
            <a:r>
              <a:rPr lang="it-IT" sz="2000" b="1" dirty="0" smtClean="0">
                <a:solidFill>
                  <a:srgbClr val="00B0F0"/>
                </a:solidFill>
                <a:latin typeface="Calibri" pitchFamily="34" charset="0"/>
                <a:cs typeface="Calibri" pitchFamily="34" charset="0"/>
              </a:rPr>
              <a:t>esportabile ad altre regioni </a:t>
            </a:r>
            <a:r>
              <a:rPr lang="it-IT" sz="2000" b="1" dirty="0" smtClean="0">
                <a:solidFill>
                  <a:schemeClr val="bg1"/>
                </a:solidFill>
                <a:latin typeface="Calibri" pitchFamily="34" charset="0"/>
                <a:cs typeface="Calibri" pitchFamily="34" charset="0"/>
              </a:rPr>
              <a:t>tra </a:t>
            </a:r>
            <a:r>
              <a:rPr lang="it-IT" sz="2000" b="1" dirty="0" smtClean="0">
                <a:solidFill>
                  <a:schemeClr val="bg1"/>
                </a:solidFill>
                <a:latin typeface="Calibri" pitchFamily="34" charset="0"/>
                <a:cs typeface="Calibri" pitchFamily="34" charset="0"/>
              </a:rPr>
              <a:t>componenti del TT (coordinatori</a:t>
            </a:r>
            <a:r>
              <a:rPr lang="it-IT" sz="2000" b="1" dirty="0" smtClean="0">
                <a:solidFill>
                  <a:schemeClr val="bg1"/>
                </a:solidFill>
                <a:latin typeface="Calibri" pitchFamily="34" charset="0"/>
                <a:cs typeface="Calibri" pitchFamily="34" charset="0"/>
              </a:rPr>
              <a:t>) </a:t>
            </a:r>
            <a:r>
              <a:rPr lang="it-IT" sz="2000" b="1" dirty="0" smtClean="0">
                <a:solidFill>
                  <a:srgbClr val="00B0F0"/>
                </a:solidFill>
                <a:latin typeface="Calibri" pitchFamily="34" charset="0"/>
                <a:cs typeface="Calibri" pitchFamily="34" charset="0"/>
              </a:rPr>
              <a:t>o </a:t>
            </a:r>
            <a:r>
              <a:rPr lang="it-IT" sz="2000" b="1" dirty="0" err="1" smtClean="0">
                <a:solidFill>
                  <a:srgbClr val="00B0F0"/>
                </a:solidFill>
                <a:latin typeface="Calibri" pitchFamily="34" charset="0"/>
                <a:cs typeface="Calibri" pitchFamily="34" charset="0"/>
              </a:rPr>
              <a:t>champions</a:t>
            </a:r>
            <a:r>
              <a:rPr lang="it-IT" sz="2000" b="1" dirty="0" smtClean="0">
                <a:solidFill>
                  <a:srgbClr val="00B0F0"/>
                </a:solidFill>
                <a:latin typeface="Calibri" pitchFamily="34" charset="0"/>
                <a:cs typeface="Calibri" pitchFamily="34" charset="0"/>
              </a:rPr>
              <a:t> AIGO  </a:t>
            </a:r>
            <a:r>
              <a:rPr lang="it-IT" sz="2000" b="1" dirty="0" smtClean="0">
                <a:solidFill>
                  <a:schemeClr val="bg1"/>
                </a:solidFill>
                <a:latin typeface="Calibri" pitchFamily="34" charset="0"/>
                <a:cs typeface="Calibri" pitchFamily="34" charset="0"/>
              </a:rPr>
              <a:t>e gruppi di MMG fidelizzati e motivati per  mitigare e superare la principale barriera difensiva dei pazienti attraverso:</a:t>
            </a:r>
          </a:p>
          <a:p>
            <a:endParaRPr lang="it-IT" sz="2000" b="1" dirty="0" smtClean="0">
              <a:solidFill>
                <a:schemeClr val="bg1"/>
              </a:solidFill>
              <a:latin typeface="Calibri" pitchFamily="34" charset="0"/>
              <a:cs typeface="Calibri" pitchFamily="34" charset="0"/>
            </a:endParaRPr>
          </a:p>
          <a:p>
            <a:pPr marL="342900" indent="-342900">
              <a:buAutoNum type="arabicParenR"/>
            </a:pPr>
            <a:r>
              <a:rPr lang="it-IT" sz="2000" b="1" dirty="0" smtClean="0">
                <a:solidFill>
                  <a:schemeClr val="bg1"/>
                </a:solidFill>
                <a:latin typeface="Calibri" pitchFamily="34" charset="0"/>
                <a:cs typeface="Calibri" pitchFamily="34" charset="0"/>
              </a:rPr>
              <a:t>Identificazione del centro screening dei pazienti che non rispondono all’invito entro 30 gg e invio del dato al MMG di riferimento. </a:t>
            </a:r>
          </a:p>
          <a:p>
            <a:pPr marL="342900" indent="-342900">
              <a:buAutoNum type="arabicParenR"/>
            </a:pPr>
            <a:endParaRPr lang="it-IT" sz="2000" b="1" dirty="0">
              <a:solidFill>
                <a:schemeClr val="bg1"/>
              </a:solidFill>
              <a:latin typeface="Calibri" pitchFamily="34" charset="0"/>
              <a:cs typeface="Calibri" pitchFamily="34" charset="0"/>
            </a:endParaRPr>
          </a:p>
          <a:p>
            <a:r>
              <a:rPr lang="it-IT" sz="2000" b="1" dirty="0" smtClean="0">
                <a:solidFill>
                  <a:schemeClr val="bg1"/>
                </a:solidFill>
                <a:latin typeface="Calibri" pitchFamily="34" charset="0"/>
                <a:cs typeface="Calibri" pitchFamily="34" charset="0"/>
              </a:rPr>
              <a:t>2) Attività del MMG di richiamo con invito per raccomandazione </a:t>
            </a:r>
            <a:r>
              <a:rPr lang="it-IT" sz="2000" b="1" dirty="0">
                <a:solidFill>
                  <a:schemeClr val="bg1"/>
                </a:solidFill>
                <a:latin typeface="Calibri" pitchFamily="34" charset="0"/>
                <a:cs typeface="Calibri" pitchFamily="34" charset="0"/>
              </a:rPr>
              <a:t>clinica </a:t>
            </a:r>
            <a:r>
              <a:rPr lang="it-IT" sz="2000" b="1" i="1" dirty="0">
                <a:solidFill>
                  <a:schemeClr val="bg1"/>
                </a:solidFill>
                <a:latin typeface="Calibri" pitchFamily="34" charset="0"/>
                <a:cs typeface="Calibri" pitchFamily="34" charset="0"/>
              </a:rPr>
              <a:t>faccia a faccia </a:t>
            </a:r>
            <a:r>
              <a:rPr lang="it-IT" sz="2000" b="1" i="1" dirty="0" smtClean="0">
                <a:solidFill>
                  <a:schemeClr val="bg1"/>
                </a:solidFill>
                <a:latin typeface="Calibri" pitchFamily="34" charset="0"/>
                <a:cs typeface="Calibri" pitchFamily="34" charset="0"/>
              </a:rPr>
              <a:t> </a:t>
            </a:r>
            <a:r>
              <a:rPr lang="it-IT" sz="2000" b="1" dirty="0" smtClean="0">
                <a:solidFill>
                  <a:schemeClr val="bg1"/>
                </a:solidFill>
                <a:latin typeface="Calibri" pitchFamily="34" charset="0"/>
                <a:cs typeface="Calibri" pitchFamily="34" charset="0"/>
              </a:rPr>
              <a:t>per i pazienti non aderenti identificati  da:</a:t>
            </a:r>
          </a:p>
          <a:p>
            <a:r>
              <a:rPr lang="it-IT" sz="2000" b="1" dirty="0" smtClean="0">
                <a:solidFill>
                  <a:schemeClr val="bg1"/>
                </a:solidFill>
                <a:latin typeface="Calibri" pitchFamily="34" charset="0"/>
                <a:cs typeface="Calibri" pitchFamily="34" charset="0"/>
              </a:rPr>
              <a:t>A) Centro screening (non </a:t>
            </a:r>
            <a:r>
              <a:rPr lang="it-IT" sz="2000" b="1" dirty="0" err="1" smtClean="0">
                <a:solidFill>
                  <a:schemeClr val="bg1"/>
                </a:solidFill>
                <a:latin typeface="Calibri" pitchFamily="34" charset="0"/>
                <a:cs typeface="Calibri" pitchFamily="34" charset="0"/>
              </a:rPr>
              <a:t>responder</a:t>
            </a:r>
            <a:r>
              <a:rPr lang="it-IT" sz="2000" b="1" dirty="0" smtClean="0">
                <a:solidFill>
                  <a:schemeClr val="bg1"/>
                </a:solidFill>
                <a:latin typeface="Calibri" pitchFamily="34" charset="0"/>
                <a:cs typeface="Calibri" pitchFamily="34" charset="0"/>
              </a:rPr>
              <a:t> al kit-</a:t>
            </a:r>
            <a:r>
              <a:rPr lang="it-IT" sz="2000" b="1" dirty="0" err="1" smtClean="0">
                <a:solidFill>
                  <a:schemeClr val="bg1"/>
                </a:solidFill>
                <a:latin typeface="Calibri" pitchFamily="34" charset="0"/>
                <a:cs typeface="Calibri" pitchFamily="34" charset="0"/>
              </a:rPr>
              <a:t>fit</a:t>
            </a:r>
            <a:r>
              <a:rPr lang="it-IT" sz="2000" b="1" dirty="0" smtClean="0">
                <a:solidFill>
                  <a:schemeClr val="bg1"/>
                </a:solidFill>
                <a:latin typeface="Calibri" pitchFamily="34" charset="0"/>
                <a:cs typeface="Calibri" pitchFamily="34" charset="0"/>
              </a:rPr>
              <a:t> entro un mese).</a:t>
            </a:r>
          </a:p>
          <a:p>
            <a:r>
              <a:rPr lang="it-IT" sz="2000" b="1" dirty="0" smtClean="0">
                <a:solidFill>
                  <a:schemeClr val="bg1"/>
                </a:solidFill>
                <a:latin typeface="Calibri" pitchFamily="34" charset="0"/>
                <a:cs typeface="Calibri" pitchFamily="34" charset="0"/>
              </a:rPr>
              <a:t>B) Valutazione del  FSE  da parte del MMG dei pazienti in fascia di età per screening  con  mancata presenza /risposta al FIT</a:t>
            </a:r>
          </a:p>
          <a:p>
            <a:endParaRPr lang="it-IT" sz="2000" b="1" dirty="0">
              <a:latin typeface="Calibri" pitchFamily="34" charset="0"/>
              <a:cs typeface="Calibri" pitchFamily="34" charset="0"/>
            </a:endParaRPr>
          </a:p>
          <a:p>
            <a:r>
              <a:rPr lang="it-IT" sz="2000" b="1" dirty="0" smtClean="0">
                <a:solidFill>
                  <a:srgbClr val="FFC000"/>
                </a:solidFill>
                <a:latin typeface="Calibri" pitchFamily="34" charset="0"/>
                <a:cs typeface="Calibri" pitchFamily="34" charset="0"/>
              </a:rPr>
              <a:t>Criticità: </a:t>
            </a:r>
            <a:r>
              <a:rPr lang="it-IT" sz="2000" b="1" dirty="0" smtClean="0">
                <a:solidFill>
                  <a:schemeClr val="bg1"/>
                </a:solidFill>
                <a:latin typeface="Calibri" pitchFamily="34" charset="0"/>
                <a:cs typeface="Calibri" pitchFamily="34" charset="0"/>
              </a:rPr>
              <a:t>valutazione possibilità incentivi per MMG per svolgere tale attività. </a:t>
            </a:r>
          </a:p>
          <a:p>
            <a:endParaRPr lang="it-IT" b="1" dirty="0">
              <a:latin typeface="Calibri" pitchFamily="34" charset="0"/>
              <a:cs typeface="Calibri" pitchFamily="34" charset="0"/>
            </a:endParaRPr>
          </a:p>
          <a:p>
            <a:endParaRPr lang="it-IT" b="1" dirty="0">
              <a:latin typeface="Calibri" pitchFamily="34" charset="0"/>
              <a:cs typeface="Calibri" pitchFamily="34" charset="0"/>
            </a:endParaRPr>
          </a:p>
        </p:txBody>
      </p:sp>
    </p:spTree>
    <p:extLst>
      <p:ext uri="{BB962C8B-B14F-4D97-AF65-F5344CB8AC3E}">
        <p14:creationId xmlns="" xmlns:p14="http://schemas.microsoft.com/office/powerpoint/2010/main" val="2183779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80512" cy="68817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667936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79512" y="44624"/>
            <a:ext cx="8568952" cy="6370975"/>
          </a:xfrm>
          <a:prstGeom prst="rect">
            <a:avLst/>
          </a:prstGeom>
          <a:solidFill>
            <a:srgbClr val="002060"/>
          </a:solidFill>
          <a:ln w="38100">
            <a:solidFill>
              <a:srgbClr val="00B0F0"/>
            </a:solidFill>
          </a:ln>
        </p:spPr>
        <p:txBody>
          <a:bodyPr wrap="square">
            <a:spAutoFit/>
          </a:bodyPr>
          <a:lstStyle/>
          <a:p>
            <a:pPr algn="ctr"/>
            <a:endParaRPr lang="it-IT" sz="2000" b="1" dirty="0" smtClean="0">
              <a:solidFill>
                <a:srgbClr val="FF0000"/>
              </a:solidFill>
              <a:latin typeface="Calibri" pitchFamily="34" charset="0"/>
              <a:cs typeface="Calibri" pitchFamily="34" charset="0"/>
            </a:endParaRPr>
          </a:p>
          <a:p>
            <a:pPr algn="ctr"/>
            <a:endParaRPr lang="it-IT" sz="3200" b="1" dirty="0" smtClean="0">
              <a:solidFill>
                <a:srgbClr val="FF0000"/>
              </a:solidFill>
              <a:latin typeface="Calibri" pitchFamily="34" charset="0"/>
              <a:cs typeface="Calibri" pitchFamily="34" charset="0"/>
            </a:endParaRPr>
          </a:p>
          <a:p>
            <a:pPr algn="ctr"/>
            <a:r>
              <a:rPr lang="it-IT" sz="3200" b="1" dirty="0" smtClean="0">
                <a:solidFill>
                  <a:srgbClr val="FF0000"/>
                </a:solidFill>
                <a:latin typeface="Calibri" pitchFamily="34" charset="0"/>
                <a:cs typeface="Calibri" pitchFamily="34" charset="0"/>
              </a:rPr>
              <a:t>Screening </a:t>
            </a:r>
            <a:r>
              <a:rPr lang="it-IT" sz="3200" b="1" dirty="0">
                <a:solidFill>
                  <a:srgbClr val="FF0000"/>
                </a:solidFill>
                <a:latin typeface="Calibri" pitchFamily="34" charset="0"/>
                <a:cs typeface="Calibri" pitchFamily="34" charset="0"/>
              </a:rPr>
              <a:t>per il cancro del colon-retto  (CRC) </a:t>
            </a:r>
          </a:p>
          <a:p>
            <a:pPr algn="ctr"/>
            <a:endParaRPr lang="it-IT" sz="3200" dirty="0" smtClean="0"/>
          </a:p>
          <a:p>
            <a:pPr algn="ctr"/>
            <a:endParaRPr lang="it-IT" sz="3200" dirty="0" smtClean="0"/>
          </a:p>
          <a:p>
            <a:pPr algn="ctr"/>
            <a:r>
              <a:rPr lang="it-IT" sz="3200" b="1" dirty="0" smtClean="0">
                <a:solidFill>
                  <a:srgbClr val="FFC000"/>
                </a:solidFill>
                <a:latin typeface="Calibri" pitchFamily="34" charset="0"/>
                <a:cs typeface="Calibri" pitchFamily="34" charset="0"/>
              </a:rPr>
              <a:t>Proposta N° 3:  </a:t>
            </a:r>
          </a:p>
          <a:p>
            <a:pPr algn="ctr"/>
            <a:r>
              <a:rPr lang="it-IT" sz="3200" b="1" dirty="0" smtClean="0">
                <a:solidFill>
                  <a:srgbClr val="FFC000"/>
                </a:solidFill>
                <a:latin typeface="Calibri" pitchFamily="34" charset="0"/>
                <a:cs typeface="Calibri" pitchFamily="34" charset="0"/>
              </a:rPr>
              <a:t>Migliorare in tassi di corretto intervallo di sorveglianza  dello screening </a:t>
            </a:r>
          </a:p>
          <a:p>
            <a:pPr algn="ctr"/>
            <a:endParaRPr lang="it-IT" sz="3200" b="1" dirty="0">
              <a:solidFill>
                <a:srgbClr val="FFC000"/>
              </a:solidFill>
              <a:latin typeface="Calibri" pitchFamily="34" charset="0"/>
              <a:cs typeface="Calibri" pitchFamily="34" charset="0"/>
            </a:endParaRPr>
          </a:p>
          <a:p>
            <a:pPr algn="ctr"/>
            <a:endParaRPr lang="it-IT" sz="3200" b="1" dirty="0" smtClean="0">
              <a:solidFill>
                <a:srgbClr val="FFC000"/>
              </a:solidFill>
              <a:latin typeface="Calibri" pitchFamily="34" charset="0"/>
              <a:cs typeface="Calibri" pitchFamily="34" charset="0"/>
            </a:endParaRPr>
          </a:p>
          <a:p>
            <a:pPr algn="ctr"/>
            <a:endParaRPr lang="it-IT" sz="3200" b="1" dirty="0">
              <a:solidFill>
                <a:srgbClr val="FFC000"/>
              </a:solidFill>
              <a:latin typeface="Calibri" pitchFamily="34" charset="0"/>
              <a:cs typeface="Calibri" pitchFamily="34" charset="0"/>
            </a:endParaRPr>
          </a:p>
          <a:p>
            <a:pPr algn="ctr"/>
            <a:endParaRPr lang="it-IT" sz="3200" b="1" dirty="0" smtClean="0">
              <a:solidFill>
                <a:srgbClr val="FFC000"/>
              </a:solidFill>
              <a:latin typeface="Calibri" pitchFamily="34" charset="0"/>
              <a:cs typeface="Calibri" pitchFamily="34" charset="0"/>
            </a:endParaRPr>
          </a:p>
          <a:p>
            <a:pPr algn="ctr"/>
            <a:endParaRPr lang="it-IT" b="1" dirty="0">
              <a:latin typeface="Calibri" pitchFamily="34" charset="0"/>
              <a:cs typeface="Calibri" pitchFamily="34" charset="0"/>
            </a:endParaRPr>
          </a:p>
          <a:p>
            <a:pPr algn="ctr"/>
            <a:endParaRPr lang="it-IT" b="1" dirty="0">
              <a:latin typeface="Calibri" pitchFamily="34" charset="0"/>
              <a:cs typeface="Calibri" pitchFamily="34" charset="0"/>
            </a:endParaRPr>
          </a:p>
        </p:txBody>
      </p:sp>
    </p:spTree>
    <p:extLst>
      <p:ext uri="{BB962C8B-B14F-4D97-AF65-F5344CB8AC3E}">
        <p14:creationId xmlns="" xmlns:p14="http://schemas.microsoft.com/office/powerpoint/2010/main" val="32849665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71406" y="71414"/>
            <a:ext cx="9001156" cy="1214446"/>
          </a:xfrm>
          <a:prstGeom prst="rect">
            <a:avLst/>
          </a:prstGeom>
          <a:noFill/>
          <a:ln w="63500">
            <a:solidFill>
              <a:srgbClr val="0033CC"/>
            </a:solid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4143372" y="785794"/>
            <a:ext cx="4333875" cy="2286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142844" y="1357298"/>
            <a:ext cx="8858312" cy="4929222"/>
          </a:xfrm>
          <a:prstGeom prst="rect">
            <a:avLst/>
          </a:prstGeom>
          <a:noFill/>
          <a:ln w="63500">
            <a:solidFill>
              <a:srgbClr val="FF0000"/>
            </a:solidFill>
            <a:miter lim="800000"/>
            <a:headEnd/>
            <a:tailEnd/>
          </a:ln>
          <a:effectLst/>
        </p:spPr>
      </p:pic>
      <p:pic>
        <p:nvPicPr>
          <p:cNvPr id="1029" name="Picture 5"/>
          <p:cNvPicPr>
            <a:picLocks noChangeAspect="1" noChangeArrowheads="1"/>
          </p:cNvPicPr>
          <p:nvPr/>
        </p:nvPicPr>
        <p:blipFill>
          <a:blip r:embed="rId5"/>
          <a:srcRect/>
          <a:stretch>
            <a:fillRect/>
          </a:stretch>
        </p:blipFill>
        <p:spPr bwMode="auto">
          <a:xfrm>
            <a:off x="1928793" y="6357958"/>
            <a:ext cx="5857917" cy="413454"/>
          </a:xfrm>
          <a:prstGeom prst="rect">
            <a:avLst/>
          </a:prstGeom>
          <a:noFill/>
          <a:ln w="63500">
            <a:solidFill>
              <a:srgbClr val="FF0000"/>
            </a:solidFill>
            <a:miter lim="800000"/>
            <a:headEnd/>
            <a:tailEnd/>
          </a:ln>
          <a:effectLst/>
        </p:spPr>
      </p:pic>
    </p:spTree>
    <p:extLst>
      <p:ext uri="{BB962C8B-B14F-4D97-AF65-F5344CB8AC3E}">
        <p14:creationId xmlns="" xmlns:p14="http://schemas.microsoft.com/office/powerpoint/2010/main" val="2353554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84585" y="3573016"/>
            <a:ext cx="8951911" cy="3168352"/>
          </a:xfrm>
          <a:prstGeom prst="rect">
            <a:avLst/>
          </a:prstGeom>
          <a:noFill/>
          <a:ln w="38100">
            <a:solidFill>
              <a:srgbClr val="FF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5496" y="44624"/>
            <a:ext cx="9056712" cy="1368152"/>
          </a:xfrm>
          <a:prstGeom prst="rect">
            <a:avLst/>
          </a:prstGeom>
          <a:noFill/>
          <a:ln w="38100">
            <a:solidFill>
              <a:srgbClr val="0033CC"/>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3779912" y="692696"/>
            <a:ext cx="5029200" cy="314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Rettangolo 2"/>
          <p:cNvSpPr/>
          <p:nvPr/>
        </p:nvSpPr>
        <p:spPr>
          <a:xfrm>
            <a:off x="84584" y="1674674"/>
            <a:ext cx="8951911" cy="2308324"/>
          </a:xfrm>
          <a:prstGeom prst="rect">
            <a:avLst/>
          </a:prstGeom>
          <a:solidFill>
            <a:srgbClr val="002060"/>
          </a:solidFill>
          <a:ln w="38100">
            <a:solidFill>
              <a:srgbClr val="00B0F0"/>
            </a:solidFill>
          </a:ln>
        </p:spPr>
        <p:txBody>
          <a:bodyPr wrap="square">
            <a:spAutoFit/>
          </a:bodyPr>
          <a:lstStyle/>
          <a:p>
            <a:endParaRPr lang="en-US" dirty="0" smtClean="0"/>
          </a:p>
          <a:p>
            <a:r>
              <a:rPr lang="en-US" dirty="0" err="1" smtClean="0">
                <a:solidFill>
                  <a:schemeClr val="bg1"/>
                </a:solidFill>
              </a:rPr>
              <a:t>Analisi</a:t>
            </a:r>
            <a:r>
              <a:rPr lang="en-US" dirty="0" smtClean="0">
                <a:solidFill>
                  <a:schemeClr val="bg1"/>
                </a:solidFill>
              </a:rPr>
              <a:t> </a:t>
            </a:r>
            <a:r>
              <a:rPr lang="en-US" dirty="0" err="1" smtClean="0">
                <a:solidFill>
                  <a:schemeClr val="bg1"/>
                </a:solidFill>
              </a:rPr>
              <a:t>su</a:t>
            </a:r>
            <a:r>
              <a:rPr lang="en-US" dirty="0" smtClean="0">
                <a:solidFill>
                  <a:schemeClr val="bg1"/>
                </a:solidFill>
              </a:rPr>
              <a:t> </a:t>
            </a:r>
            <a:r>
              <a:rPr lang="en-US" dirty="0" err="1" smtClean="0">
                <a:solidFill>
                  <a:schemeClr val="bg1"/>
                </a:solidFill>
              </a:rPr>
              <a:t>oltre</a:t>
            </a:r>
            <a:r>
              <a:rPr lang="en-US" dirty="0" smtClean="0">
                <a:solidFill>
                  <a:schemeClr val="bg1"/>
                </a:solidFill>
              </a:rPr>
              <a:t> 2,5 </a:t>
            </a:r>
            <a:r>
              <a:rPr lang="en-US" dirty="0" err="1" smtClean="0">
                <a:solidFill>
                  <a:schemeClr val="bg1"/>
                </a:solidFill>
              </a:rPr>
              <a:t>milioni</a:t>
            </a:r>
            <a:r>
              <a:rPr lang="en-US" dirty="0" smtClean="0">
                <a:solidFill>
                  <a:schemeClr val="bg1"/>
                </a:solidFill>
              </a:rPr>
              <a:t> di </a:t>
            </a:r>
            <a:r>
              <a:rPr lang="en-US" dirty="0" err="1" smtClean="0">
                <a:solidFill>
                  <a:schemeClr val="bg1"/>
                </a:solidFill>
              </a:rPr>
              <a:t>pazienti</a:t>
            </a:r>
            <a:r>
              <a:rPr lang="en-US" dirty="0" smtClean="0">
                <a:solidFill>
                  <a:schemeClr val="bg1"/>
                </a:solidFill>
              </a:rPr>
              <a:t> </a:t>
            </a:r>
            <a:r>
              <a:rPr lang="en-US" dirty="0" err="1" smtClean="0">
                <a:solidFill>
                  <a:schemeClr val="bg1"/>
                </a:solidFill>
              </a:rPr>
              <a:t>aderenti</a:t>
            </a:r>
            <a:r>
              <a:rPr lang="en-US" dirty="0" smtClean="0">
                <a:solidFill>
                  <a:schemeClr val="bg1"/>
                </a:solidFill>
              </a:rPr>
              <a:t> </a:t>
            </a:r>
            <a:r>
              <a:rPr lang="en-US" dirty="0" err="1" smtClean="0">
                <a:solidFill>
                  <a:schemeClr val="bg1"/>
                </a:solidFill>
              </a:rPr>
              <a:t>allo</a:t>
            </a:r>
            <a:r>
              <a:rPr lang="en-US" dirty="0" smtClean="0">
                <a:solidFill>
                  <a:schemeClr val="bg1"/>
                </a:solidFill>
              </a:rPr>
              <a:t> screening con la </a:t>
            </a:r>
            <a:r>
              <a:rPr lang="en-US" dirty="0" err="1" smtClean="0">
                <a:solidFill>
                  <a:schemeClr val="bg1"/>
                </a:solidFill>
              </a:rPr>
              <a:t>colonscopia</a:t>
            </a:r>
            <a:r>
              <a:rPr lang="en-US" dirty="0" smtClean="0">
                <a:solidFill>
                  <a:schemeClr val="bg1"/>
                </a:solidFill>
              </a:rPr>
              <a:t> in </a:t>
            </a:r>
            <a:r>
              <a:rPr lang="en-US" dirty="0" err="1" smtClean="0">
                <a:solidFill>
                  <a:schemeClr val="bg1"/>
                </a:solidFill>
              </a:rPr>
              <a:t>età</a:t>
            </a:r>
            <a:r>
              <a:rPr lang="en-US" dirty="0" smtClean="0">
                <a:solidFill>
                  <a:schemeClr val="bg1"/>
                </a:solidFill>
              </a:rPr>
              <a:t> di screening: </a:t>
            </a:r>
          </a:p>
          <a:p>
            <a:pPr marL="285750" indent="-285750">
              <a:buClr>
                <a:srgbClr val="00B0F0"/>
              </a:buClr>
              <a:buFont typeface="Wingdings" pitchFamily="2" charset="2"/>
              <a:buChar char="ü"/>
            </a:pPr>
            <a:r>
              <a:rPr lang="en-US" dirty="0" smtClean="0">
                <a:solidFill>
                  <a:schemeClr val="bg1"/>
                </a:solidFill>
              </a:rPr>
              <a:t>90</a:t>
            </a:r>
            <a:r>
              <a:rPr lang="en-US" dirty="0">
                <a:solidFill>
                  <a:schemeClr val="bg1"/>
                </a:solidFill>
              </a:rPr>
              <a:t>% </a:t>
            </a:r>
            <a:r>
              <a:rPr lang="en-US" dirty="0" err="1" smtClean="0">
                <a:solidFill>
                  <a:schemeClr val="bg1"/>
                </a:solidFill>
              </a:rPr>
              <a:t>degli</a:t>
            </a:r>
            <a:r>
              <a:rPr lang="en-US" dirty="0" smtClean="0">
                <a:solidFill>
                  <a:schemeClr val="bg1"/>
                </a:solidFill>
              </a:rPr>
              <a:t> </a:t>
            </a:r>
            <a:r>
              <a:rPr lang="en-US" dirty="0" err="1" smtClean="0">
                <a:solidFill>
                  <a:schemeClr val="bg1"/>
                </a:solidFill>
              </a:rPr>
              <a:t>endoscopisti</a:t>
            </a:r>
            <a:r>
              <a:rPr lang="en-US" dirty="0" smtClean="0">
                <a:solidFill>
                  <a:schemeClr val="bg1"/>
                </a:solidFill>
              </a:rPr>
              <a:t> </a:t>
            </a:r>
            <a:r>
              <a:rPr lang="en-US" dirty="0" err="1" smtClean="0">
                <a:solidFill>
                  <a:schemeClr val="bg1"/>
                </a:solidFill>
              </a:rPr>
              <a:t>raggiungeva</a:t>
            </a:r>
            <a:r>
              <a:rPr lang="en-US" dirty="0" smtClean="0">
                <a:solidFill>
                  <a:schemeClr val="bg1"/>
                </a:solidFill>
              </a:rPr>
              <a:t> I target di performance per :</a:t>
            </a:r>
          </a:p>
          <a:p>
            <a:pPr>
              <a:buClr>
                <a:srgbClr val="00B0F0"/>
              </a:buClr>
            </a:pPr>
            <a:r>
              <a:rPr lang="en-US" dirty="0" smtClean="0">
                <a:solidFill>
                  <a:schemeClr val="bg1"/>
                </a:solidFill>
              </a:rPr>
              <a:t>     </a:t>
            </a:r>
            <a:r>
              <a:rPr lang="en-US" dirty="0" err="1" smtClean="0">
                <a:solidFill>
                  <a:schemeClr val="bg1"/>
                </a:solidFill>
              </a:rPr>
              <a:t>preparazione</a:t>
            </a:r>
            <a:r>
              <a:rPr lang="en-US" dirty="0" smtClean="0">
                <a:solidFill>
                  <a:schemeClr val="bg1"/>
                </a:solidFill>
              </a:rPr>
              <a:t> </a:t>
            </a:r>
            <a:r>
              <a:rPr lang="en-US" dirty="0" err="1" smtClean="0">
                <a:solidFill>
                  <a:schemeClr val="bg1"/>
                </a:solidFill>
              </a:rPr>
              <a:t>adeguata</a:t>
            </a:r>
            <a:r>
              <a:rPr lang="en-US" dirty="0" smtClean="0">
                <a:solidFill>
                  <a:schemeClr val="bg1"/>
                </a:solidFill>
              </a:rPr>
              <a:t>, CIR e  ADR </a:t>
            </a:r>
          </a:p>
          <a:p>
            <a:pPr>
              <a:buClr>
                <a:srgbClr val="00B0F0"/>
              </a:buClr>
            </a:pPr>
            <a:endParaRPr lang="en-US" dirty="0" smtClean="0"/>
          </a:p>
          <a:p>
            <a:pPr marL="285750" indent="-285750">
              <a:buClr>
                <a:srgbClr val="00B0F0"/>
              </a:buClr>
              <a:buFont typeface="Wingdings" pitchFamily="2" charset="2"/>
              <a:buChar char="ü"/>
            </a:pPr>
            <a:r>
              <a:rPr lang="en-US" dirty="0" err="1" smtClean="0">
                <a:solidFill>
                  <a:srgbClr val="FF0000"/>
                </a:solidFill>
              </a:rPr>
              <a:t>Tuttavia</a:t>
            </a:r>
            <a:r>
              <a:rPr lang="en-US" dirty="0" smtClean="0">
                <a:solidFill>
                  <a:srgbClr val="FF0000"/>
                </a:solidFill>
              </a:rPr>
              <a:t> era </a:t>
            </a:r>
            <a:r>
              <a:rPr lang="en-US" dirty="0" err="1" smtClean="0">
                <a:solidFill>
                  <a:srgbClr val="FF0000"/>
                </a:solidFill>
              </a:rPr>
              <a:t>altissima</a:t>
            </a:r>
            <a:r>
              <a:rPr lang="en-US" dirty="0" smtClean="0">
                <a:solidFill>
                  <a:srgbClr val="FF0000"/>
                </a:solidFill>
              </a:rPr>
              <a:t> la </a:t>
            </a:r>
            <a:r>
              <a:rPr lang="en-US" dirty="0" err="1" smtClean="0">
                <a:solidFill>
                  <a:srgbClr val="FF0000"/>
                </a:solidFill>
              </a:rPr>
              <a:t>mancata</a:t>
            </a:r>
            <a:r>
              <a:rPr lang="en-US" dirty="0" smtClean="0">
                <a:solidFill>
                  <a:srgbClr val="FF0000"/>
                </a:solidFill>
              </a:rPr>
              <a:t> </a:t>
            </a:r>
            <a:r>
              <a:rPr lang="en-US" dirty="0" err="1" smtClean="0">
                <a:solidFill>
                  <a:srgbClr val="FF0000"/>
                </a:solidFill>
              </a:rPr>
              <a:t>aderenza</a:t>
            </a:r>
            <a:r>
              <a:rPr lang="en-US" dirty="0" smtClean="0">
                <a:solidFill>
                  <a:srgbClr val="FF0000"/>
                </a:solidFill>
              </a:rPr>
              <a:t> </a:t>
            </a:r>
            <a:r>
              <a:rPr lang="en-US" dirty="0" err="1" smtClean="0">
                <a:solidFill>
                  <a:srgbClr val="FF0000"/>
                </a:solidFill>
              </a:rPr>
              <a:t>ai</a:t>
            </a:r>
            <a:r>
              <a:rPr lang="en-US" dirty="0" smtClean="0">
                <a:solidFill>
                  <a:srgbClr val="FF0000"/>
                </a:solidFill>
              </a:rPr>
              <a:t> </a:t>
            </a:r>
            <a:r>
              <a:rPr lang="en-US" dirty="0" err="1" smtClean="0">
                <a:solidFill>
                  <a:srgbClr val="FF0000"/>
                </a:solidFill>
              </a:rPr>
              <a:t>corretti</a:t>
            </a:r>
            <a:r>
              <a:rPr lang="en-US" dirty="0" smtClean="0">
                <a:solidFill>
                  <a:srgbClr val="FF0000"/>
                </a:solidFill>
              </a:rPr>
              <a:t>  </a:t>
            </a:r>
            <a:r>
              <a:rPr lang="en-US" dirty="0" err="1" smtClean="0">
                <a:solidFill>
                  <a:srgbClr val="FF0000"/>
                </a:solidFill>
              </a:rPr>
              <a:t>intervalli</a:t>
            </a:r>
            <a:r>
              <a:rPr lang="en-US" dirty="0" smtClean="0">
                <a:solidFill>
                  <a:srgbClr val="FF0000"/>
                </a:solidFill>
              </a:rPr>
              <a:t> di </a:t>
            </a:r>
            <a:r>
              <a:rPr lang="en-US" dirty="0" err="1" smtClean="0">
                <a:solidFill>
                  <a:srgbClr val="FF0000"/>
                </a:solidFill>
              </a:rPr>
              <a:t>sorveglianza</a:t>
            </a:r>
            <a:r>
              <a:rPr lang="en-US" dirty="0" smtClean="0">
                <a:solidFill>
                  <a:srgbClr val="FF0000"/>
                </a:solidFill>
              </a:rPr>
              <a:t>  </a:t>
            </a:r>
            <a:r>
              <a:rPr lang="en-US" dirty="0" err="1" smtClean="0">
                <a:solidFill>
                  <a:srgbClr val="FF0000"/>
                </a:solidFill>
              </a:rPr>
              <a:t>suggeriti</a:t>
            </a:r>
            <a:r>
              <a:rPr lang="en-US" dirty="0" smtClean="0">
                <a:solidFill>
                  <a:srgbClr val="FF0000"/>
                </a:solidFill>
              </a:rPr>
              <a:t> </a:t>
            </a:r>
            <a:r>
              <a:rPr lang="en-US" dirty="0" err="1" smtClean="0">
                <a:solidFill>
                  <a:srgbClr val="FF0000"/>
                </a:solidFill>
              </a:rPr>
              <a:t>dalle</a:t>
            </a:r>
            <a:r>
              <a:rPr lang="en-US" dirty="0" smtClean="0">
                <a:solidFill>
                  <a:srgbClr val="FF0000"/>
                </a:solidFill>
              </a:rPr>
              <a:t> </a:t>
            </a:r>
            <a:r>
              <a:rPr lang="en-US" dirty="0" err="1" smtClean="0">
                <a:solidFill>
                  <a:srgbClr val="FF0000"/>
                </a:solidFill>
              </a:rPr>
              <a:t>linee</a:t>
            </a:r>
            <a:r>
              <a:rPr lang="en-US" dirty="0" smtClean="0">
                <a:solidFill>
                  <a:srgbClr val="FF0000"/>
                </a:solidFill>
              </a:rPr>
              <a:t> </a:t>
            </a:r>
            <a:r>
              <a:rPr lang="en-US" dirty="0" err="1" smtClean="0">
                <a:solidFill>
                  <a:srgbClr val="FF0000"/>
                </a:solidFill>
              </a:rPr>
              <a:t>guida</a:t>
            </a:r>
            <a:r>
              <a:rPr lang="en-US" dirty="0" smtClean="0">
                <a:solidFill>
                  <a:srgbClr val="FF0000"/>
                </a:solidFill>
              </a:rPr>
              <a:t> </a:t>
            </a:r>
            <a:endParaRPr lang="it-IT" dirty="0"/>
          </a:p>
        </p:txBody>
      </p:sp>
      <p:sp>
        <p:nvSpPr>
          <p:cNvPr id="6" name="Rettangolo 5"/>
          <p:cNvSpPr>
            <a:spLocks noChangeArrowheads="1"/>
          </p:cNvSpPr>
          <p:nvPr/>
        </p:nvSpPr>
        <p:spPr bwMode="auto">
          <a:xfrm>
            <a:off x="35496" y="5189094"/>
            <a:ext cx="9000999" cy="740133"/>
          </a:xfrm>
          <a:prstGeom prst="rect">
            <a:avLst/>
          </a:prstGeom>
          <a:solidFill>
            <a:srgbClr val="002060">
              <a:alpha val="15000"/>
            </a:srgbClr>
          </a:solidFill>
          <a:ln w="38100" algn="ctr">
            <a:solidFill>
              <a:srgbClr val="00B0F0"/>
            </a:solidFill>
            <a:round/>
            <a:headEnd/>
            <a:tailEnd/>
          </a:ln>
        </p:spPr>
        <p:txBody>
          <a:bodyPr/>
          <a:lstStyle/>
          <a:p>
            <a:pPr algn="ctr" eaLnBrk="1" hangingPunct="1"/>
            <a:endParaRPr lang="it-IT"/>
          </a:p>
        </p:txBody>
      </p:sp>
      <p:sp>
        <p:nvSpPr>
          <p:cNvPr id="7" name="Rettangolo 6"/>
          <p:cNvSpPr>
            <a:spLocks noChangeArrowheads="1"/>
          </p:cNvSpPr>
          <p:nvPr/>
        </p:nvSpPr>
        <p:spPr bwMode="auto">
          <a:xfrm>
            <a:off x="35496" y="5949280"/>
            <a:ext cx="9000999" cy="792088"/>
          </a:xfrm>
          <a:prstGeom prst="rect">
            <a:avLst/>
          </a:prstGeom>
          <a:solidFill>
            <a:srgbClr val="FF0000">
              <a:alpha val="15000"/>
            </a:srgbClr>
          </a:solidFill>
          <a:ln w="38100" algn="ctr">
            <a:solidFill>
              <a:srgbClr val="FF0000"/>
            </a:solidFill>
            <a:round/>
            <a:headEnd/>
            <a:tailEnd/>
          </a:ln>
        </p:spPr>
        <p:txBody>
          <a:bodyPr/>
          <a:lstStyle/>
          <a:p>
            <a:pPr algn="ctr" eaLnBrk="1" hangingPunct="1"/>
            <a:endParaRPr lang="it-IT"/>
          </a:p>
        </p:txBody>
      </p:sp>
    </p:spTree>
    <p:extLst>
      <p:ext uri="{BB962C8B-B14F-4D97-AF65-F5344CB8AC3E}">
        <p14:creationId xmlns="" xmlns:p14="http://schemas.microsoft.com/office/powerpoint/2010/main" val="339022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down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0" name="Picture 6"/>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45021" y="74909"/>
            <a:ext cx="7987420" cy="904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6391" name="Picture 7"/>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508104" y="266319"/>
            <a:ext cx="2514600" cy="266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7410" name="Picture 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45020" y="979786"/>
            <a:ext cx="7987420" cy="57208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Rettangolo 9"/>
          <p:cNvSpPr/>
          <p:nvPr/>
        </p:nvSpPr>
        <p:spPr>
          <a:xfrm>
            <a:off x="545020" y="928362"/>
            <a:ext cx="7987419" cy="2737246"/>
          </a:xfrm>
          <a:prstGeom prst="rect">
            <a:avLst/>
          </a:prstGeom>
          <a:solidFill>
            <a:srgbClr val="00B0F0">
              <a:alpha val="15000"/>
            </a:srgb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p:cNvSpPr/>
          <p:nvPr/>
        </p:nvSpPr>
        <p:spPr>
          <a:xfrm>
            <a:off x="5873824" y="2348878"/>
            <a:ext cx="1002431" cy="432050"/>
          </a:xfrm>
          <a:prstGeom prst="rect">
            <a:avLst/>
          </a:prstGeom>
          <a:solidFill>
            <a:schemeClr val="accent2">
              <a:alpha val="15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p:cNvSpPr/>
          <p:nvPr/>
        </p:nvSpPr>
        <p:spPr>
          <a:xfrm>
            <a:off x="563168" y="3665608"/>
            <a:ext cx="7969273" cy="2983558"/>
          </a:xfrm>
          <a:prstGeom prst="rect">
            <a:avLst/>
          </a:prstGeom>
          <a:solidFill>
            <a:srgbClr val="00B0F0">
              <a:alpha val="15000"/>
            </a:srgb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p:cNvSpPr/>
          <p:nvPr/>
        </p:nvSpPr>
        <p:spPr>
          <a:xfrm>
            <a:off x="5796135" y="5538751"/>
            <a:ext cx="969269" cy="194505"/>
          </a:xfrm>
          <a:prstGeom prst="rect">
            <a:avLst/>
          </a:prstGeom>
          <a:solidFill>
            <a:schemeClr val="accent2">
              <a:alpha val="15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 xmlns:p14="http://schemas.microsoft.com/office/powerpoint/2010/main" val="664769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500"/>
                                        <p:tgtEl>
                                          <p:spTgt spid="10"/>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strips(down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11"/>
                                        </p:tgtEl>
                                      </p:cBhvr>
                                    </p:animEffect>
                                    <p:set>
                                      <p:cBhvr>
                                        <p:cTn id="15" dur="1" fill="hold">
                                          <p:stCondLst>
                                            <p:cond delay="499"/>
                                          </p:stCondLst>
                                        </p:cTn>
                                        <p:tgtEl>
                                          <p:spTgt spid="11"/>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10"/>
                                        </p:tgtEl>
                                      </p:cBhvr>
                                    </p:animEffect>
                                    <p:set>
                                      <p:cBhvr>
                                        <p:cTn id="18" dur="1" fill="hold">
                                          <p:stCondLst>
                                            <p:cond delay="499"/>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strips(downLeft)">
                                      <p:cBhvr>
                                        <p:cTn id="23" dur="500"/>
                                        <p:tgtEl>
                                          <p:spTgt spid="12"/>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strips(downLeft)">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43E9430-48E9-3C6A-F25D-7DA40A382CFB}"/>
            </a:ext>
          </a:extLst>
        </p:cNvPr>
        <p:cNvGrpSpPr/>
        <p:nvPr/>
      </p:nvGrpSpPr>
      <p:grpSpPr>
        <a:xfrm>
          <a:off x="0" y="0"/>
          <a:ext cx="0" cy="0"/>
          <a:chOff x="0" y="0"/>
          <a:chExt cx="0" cy="0"/>
        </a:xfrm>
      </p:grpSpPr>
      <p:pic>
        <p:nvPicPr>
          <p:cNvPr id="13" name="Immagine 12">
            <a:extLst>
              <a:ext uri="{FF2B5EF4-FFF2-40B4-BE49-F238E27FC236}">
                <a16:creationId xmlns:a16="http://schemas.microsoft.com/office/drawing/2014/main" xmlns="" id="{89760932-0A3E-245C-6C8C-EC3ED85A811C}"/>
              </a:ext>
            </a:extLst>
          </p:cNvPr>
          <p:cNvPicPr>
            <a:picLocks noChangeAspect="1"/>
          </p:cNvPicPr>
          <p:nvPr/>
        </p:nvPicPr>
        <p:blipFill rotWithShape="1">
          <a:blip r:embed="rId3" cstate="print">
            <a:extLst>
              <a:ext uri="{28A0092B-C50C-407E-A947-70E740481C1C}">
                <a14:useLocalDpi xmlns="" xmlns:a14="http://schemas.microsoft.com/office/drawing/2010/main" val="0"/>
              </a:ext>
            </a:extLst>
          </a:blip>
          <a:srcRect l="6452" t="4119" b="2308"/>
          <a:stretch/>
        </p:blipFill>
        <p:spPr>
          <a:xfrm>
            <a:off x="251520" y="3530810"/>
            <a:ext cx="5205242" cy="2736304"/>
          </a:xfrm>
          <a:prstGeom prst="rect">
            <a:avLst/>
          </a:prstGeom>
        </p:spPr>
      </p:pic>
      <p:sp>
        <p:nvSpPr>
          <p:cNvPr id="7" name="Text Box 6">
            <a:extLst>
              <a:ext uri="{FF2B5EF4-FFF2-40B4-BE49-F238E27FC236}">
                <a16:creationId xmlns:a16="http://schemas.microsoft.com/office/drawing/2014/main" xmlns="" id="{13E18A58-5299-E839-5CEB-7BDBAC2E8CBF}"/>
              </a:ext>
            </a:extLst>
          </p:cNvPr>
          <p:cNvSpPr txBox="1">
            <a:spLocks noChangeArrowheads="1"/>
          </p:cNvSpPr>
          <p:nvPr/>
        </p:nvSpPr>
        <p:spPr bwMode="auto">
          <a:xfrm>
            <a:off x="3635896" y="6429396"/>
            <a:ext cx="5365260" cy="3385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r">
              <a:defRPr/>
            </a:pPr>
            <a:r>
              <a:rPr lang="en-US" sz="1600" b="1" i="1" dirty="0" err="1">
                <a:solidFill>
                  <a:srgbClr val="002060"/>
                </a:solidFill>
              </a:rPr>
              <a:t>Ballester</a:t>
            </a:r>
            <a:r>
              <a:rPr lang="en-US" sz="1600" b="1" i="1" dirty="0">
                <a:solidFill>
                  <a:srgbClr val="002060"/>
                </a:solidFill>
              </a:rPr>
              <a:t> MP et al. Aliment </a:t>
            </a:r>
            <a:r>
              <a:rPr lang="en-US" sz="1600" b="1" i="1" dirty="0" err="1">
                <a:solidFill>
                  <a:srgbClr val="002060"/>
                </a:solidFill>
              </a:rPr>
              <a:t>Pharmacol</a:t>
            </a:r>
            <a:r>
              <a:rPr lang="en-US" sz="1600" b="1" i="1" dirty="0">
                <a:solidFill>
                  <a:srgbClr val="002060"/>
                </a:solidFill>
              </a:rPr>
              <a:t> </a:t>
            </a:r>
            <a:r>
              <a:rPr lang="en-US" sz="1600" b="1" i="1" dirty="0" err="1">
                <a:solidFill>
                  <a:srgbClr val="002060"/>
                </a:solidFill>
              </a:rPr>
              <a:t>Ther</a:t>
            </a:r>
            <a:r>
              <a:rPr lang="en-US" sz="1600" b="1" i="1" dirty="0">
                <a:solidFill>
                  <a:srgbClr val="002060"/>
                </a:solidFill>
              </a:rPr>
              <a:t>. 2022</a:t>
            </a:r>
            <a:endParaRPr lang="it-IT" sz="1600" b="1" i="1" dirty="0">
              <a:solidFill>
                <a:srgbClr val="002060"/>
              </a:solidFill>
              <a:ea typeface="ＭＳ Ｐゴシック" charset="0"/>
            </a:endParaRPr>
          </a:p>
        </p:txBody>
      </p:sp>
      <p:sp>
        <p:nvSpPr>
          <p:cNvPr id="3" name="Title 1">
            <a:extLst>
              <a:ext uri="{FF2B5EF4-FFF2-40B4-BE49-F238E27FC236}">
                <a16:creationId xmlns:a16="http://schemas.microsoft.com/office/drawing/2014/main" xmlns="" id="{8A4931EA-6EBD-E361-A4F6-7936B2CB0987}"/>
              </a:ext>
            </a:extLst>
          </p:cNvPr>
          <p:cNvSpPr txBox="1">
            <a:spLocks/>
          </p:cNvSpPr>
          <p:nvPr/>
        </p:nvSpPr>
        <p:spPr>
          <a:xfrm>
            <a:off x="107504" y="53753"/>
            <a:ext cx="8784976" cy="926975"/>
          </a:xfrm>
          <a:prstGeom prst="rect">
            <a:avLst/>
          </a:prstGeom>
          <a:solidFill>
            <a:srgbClr val="002060"/>
          </a:solidFill>
          <a:ln w="57150">
            <a:solidFill>
              <a:srgbClr val="00B0F0"/>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ltLang="it-IT" sz="3200" dirty="0">
                <a:solidFill>
                  <a:schemeClr val="bg1"/>
                </a:solidFill>
              </a:rPr>
              <a:t>Unmet needs in IBD colonoscopy surveillance</a:t>
            </a:r>
          </a:p>
        </p:txBody>
      </p:sp>
      <p:sp>
        <p:nvSpPr>
          <p:cNvPr id="9" name="CasellaDiTesto 8">
            <a:extLst>
              <a:ext uri="{FF2B5EF4-FFF2-40B4-BE49-F238E27FC236}">
                <a16:creationId xmlns:a16="http://schemas.microsoft.com/office/drawing/2014/main" xmlns="" id="{7EC13272-CE03-41E3-2A63-5875A6495434}"/>
              </a:ext>
            </a:extLst>
          </p:cNvPr>
          <p:cNvSpPr txBox="1"/>
          <p:nvPr/>
        </p:nvSpPr>
        <p:spPr>
          <a:xfrm>
            <a:off x="323528" y="1700808"/>
            <a:ext cx="8298922" cy="1754326"/>
          </a:xfrm>
          <a:prstGeom prst="rect">
            <a:avLst/>
          </a:prstGeom>
          <a:solidFill>
            <a:srgbClr val="002060"/>
          </a:solidFill>
          <a:ln>
            <a:solidFill>
              <a:schemeClr val="tx1"/>
            </a:solidFill>
          </a:ln>
        </p:spPr>
        <p:txBody>
          <a:bodyPr wrap="square" rtlCol="0" anchor="t">
            <a:spAutoFit/>
          </a:bodyPr>
          <a:lstStyle/>
          <a:p>
            <a:pPr algn="just">
              <a:lnSpc>
                <a:spcPct val="150000"/>
              </a:lnSpc>
            </a:pPr>
            <a:r>
              <a:rPr lang="it-IT" dirty="0" err="1">
                <a:solidFill>
                  <a:schemeClr val="bg1"/>
                </a:solidFill>
              </a:rPr>
              <a:t>Retrospective</a:t>
            </a:r>
            <a:r>
              <a:rPr lang="it-IT" dirty="0">
                <a:solidFill>
                  <a:schemeClr val="bg1"/>
                </a:solidFill>
              </a:rPr>
              <a:t> </a:t>
            </a:r>
            <a:r>
              <a:rPr lang="it-IT" dirty="0" err="1">
                <a:solidFill>
                  <a:schemeClr val="bg1"/>
                </a:solidFill>
              </a:rPr>
              <a:t>multicentre</a:t>
            </a:r>
            <a:r>
              <a:rPr lang="it-IT" dirty="0">
                <a:solidFill>
                  <a:schemeClr val="bg1"/>
                </a:solidFill>
              </a:rPr>
              <a:t> study (2005–2020), 1031 Spanish IBD </a:t>
            </a:r>
            <a:r>
              <a:rPr lang="it-IT" dirty="0" err="1">
                <a:solidFill>
                  <a:schemeClr val="bg1"/>
                </a:solidFill>
              </a:rPr>
              <a:t>patients</a:t>
            </a:r>
            <a:r>
              <a:rPr lang="it-IT" dirty="0">
                <a:solidFill>
                  <a:schemeClr val="bg1"/>
                </a:solidFill>
              </a:rPr>
              <a:t>:</a:t>
            </a:r>
          </a:p>
          <a:p>
            <a:pPr algn="just">
              <a:lnSpc>
                <a:spcPct val="150000"/>
              </a:lnSpc>
            </a:pPr>
            <a:r>
              <a:rPr lang="it-IT" dirty="0" err="1">
                <a:solidFill>
                  <a:schemeClr val="bg1"/>
                </a:solidFill>
              </a:rPr>
              <a:t>Adherence</a:t>
            </a:r>
            <a:r>
              <a:rPr lang="it-IT" dirty="0">
                <a:solidFill>
                  <a:schemeClr val="bg1"/>
                </a:solidFill>
              </a:rPr>
              <a:t> to the first and the </a:t>
            </a:r>
            <a:r>
              <a:rPr lang="it-IT" dirty="0" err="1">
                <a:solidFill>
                  <a:schemeClr val="bg1"/>
                </a:solidFill>
              </a:rPr>
              <a:t>subsequent</a:t>
            </a:r>
            <a:r>
              <a:rPr lang="it-IT" dirty="0">
                <a:solidFill>
                  <a:schemeClr val="bg1"/>
                </a:solidFill>
              </a:rPr>
              <a:t> </a:t>
            </a:r>
            <a:r>
              <a:rPr lang="it-IT" dirty="0" err="1">
                <a:solidFill>
                  <a:schemeClr val="bg1"/>
                </a:solidFill>
              </a:rPr>
              <a:t>surveillance</a:t>
            </a:r>
            <a:r>
              <a:rPr lang="it-IT" dirty="0">
                <a:solidFill>
                  <a:schemeClr val="bg1"/>
                </a:solidFill>
              </a:rPr>
              <a:t> </a:t>
            </a:r>
            <a:r>
              <a:rPr lang="it-IT" dirty="0" err="1">
                <a:solidFill>
                  <a:schemeClr val="bg1"/>
                </a:solidFill>
              </a:rPr>
              <a:t>colonoscopies</a:t>
            </a:r>
            <a:r>
              <a:rPr lang="it-IT" dirty="0">
                <a:solidFill>
                  <a:schemeClr val="bg1"/>
                </a:solidFill>
              </a:rPr>
              <a:t> </a:t>
            </a:r>
            <a:r>
              <a:rPr lang="it-IT" dirty="0" err="1">
                <a:solidFill>
                  <a:schemeClr val="bg1"/>
                </a:solidFill>
              </a:rPr>
              <a:t>was</a:t>
            </a:r>
            <a:r>
              <a:rPr lang="it-IT" dirty="0">
                <a:solidFill>
                  <a:schemeClr val="bg1"/>
                </a:solidFill>
              </a:rPr>
              <a:t> 43% (95% CI = 40–46) and 57% (95% CI = 54–60), with a </a:t>
            </a:r>
            <a:r>
              <a:rPr lang="it-IT" dirty="0" err="1">
                <a:solidFill>
                  <a:schemeClr val="bg1"/>
                </a:solidFill>
              </a:rPr>
              <a:t>higher</a:t>
            </a:r>
            <a:r>
              <a:rPr lang="it-IT" dirty="0">
                <a:solidFill>
                  <a:schemeClr val="bg1"/>
                </a:solidFill>
              </a:rPr>
              <a:t> risk of delay or non-performance of </a:t>
            </a:r>
            <a:r>
              <a:rPr lang="it-IT" dirty="0" err="1">
                <a:solidFill>
                  <a:schemeClr val="bg1"/>
                </a:solidFill>
              </a:rPr>
              <a:t>endoscopic</a:t>
            </a:r>
            <a:r>
              <a:rPr lang="it-IT" dirty="0">
                <a:solidFill>
                  <a:schemeClr val="bg1"/>
                </a:solidFill>
              </a:rPr>
              <a:t> follow-up </a:t>
            </a:r>
            <a:r>
              <a:rPr lang="it-IT" dirty="0" err="1">
                <a:solidFill>
                  <a:schemeClr val="bg1"/>
                </a:solidFill>
              </a:rPr>
              <a:t>as</a:t>
            </a:r>
            <a:r>
              <a:rPr lang="it-IT" dirty="0">
                <a:solidFill>
                  <a:schemeClr val="bg1"/>
                </a:solidFill>
              </a:rPr>
              <a:t> risk groups </a:t>
            </a:r>
            <a:r>
              <a:rPr lang="it-IT" dirty="0" err="1">
                <a:solidFill>
                  <a:schemeClr val="bg1"/>
                </a:solidFill>
              </a:rPr>
              <a:t>increased</a:t>
            </a:r>
            <a:endParaRPr lang="it-IT" dirty="0">
              <a:solidFill>
                <a:schemeClr val="bg1"/>
              </a:solidFill>
            </a:endParaRPr>
          </a:p>
        </p:txBody>
      </p:sp>
      <p:sp>
        <p:nvSpPr>
          <p:cNvPr id="4" name="Rettangolo 3">
            <a:extLst>
              <a:ext uri="{FF2B5EF4-FFF2-40B4-BE49-F238E27FC236}">
                <a16:creationId xmlns:a16="http://schemas.microsoft.com/office/drawing/2014/main" xmlns="" id="{ED5ADB24-E111-F833-C3BD-487680EE3C08}"/>
              </a:ext>
            </a:extLst>
          </p:cNvPr>
          <p:cNvSpPr/>
          <p:nvPr/>
        </p:nvSpPr>
        <p:spPr>
          <a:xfrm>
            <a:off x="1187624" y="5692785"/>
            <a:ext cx="432047" cy="256495"/>
          </a:xfrm>
          <a:prstGeom prst="rect">
            <a:avLst/>
          </a:prstGeom>
          <a:noFill/>
          <a:ln w="19050">
            <a:solidFill>
              <a:srgbClr val="FF0000">
                <a:alpha val="9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xmlns="" id="{0A721A8B-7E8B-F3A7-1377-27563474F930}"/>
              </a:ext>
            </a:extLst>
          </p:cNvPr>
          <p:cNvSpPr/>
          <p:nvPr/>
        </p:nvSpPr>
        <p:spPr>
          <a:xfrm>
            <a:off x="2431094" y="5725433"/>
            <a:ext cx="846094" cy="328243"/>
          </a:xfrm>
          <a:prstGeom prst="rect">
            <a:avLst/>
          </a:prstGeom>
          <a:noFill/>
          <a:ln w="19050">
            <a:solidFill>
              <a:srgbClr val="FF0000">
                <a:alpha val="9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xmlns="" id="{CA8214FF-E66F-30EB-8BCC-832701E99E08}"/>
              </a:ext>
            </a:extLst>
          </p:cNvPr>
          <p:cNvSpPr/>
          <p:nvPr/>
        </p:nvSpPr>
        <p:spPr>
          <a:xfrm>
            <a:off x="4151473" y="5682577"/>
            <a:ext cx="501952" cy="328243"/>
          </a:xfrm>
          <a:prstGeom prst="rect">
            <a:avLst/>
          </a:prstGeom>
          <a:noFill/>
          <a:ln w="19050">
            <a:solidFill>
              <a:srgbClr val="FF0000">
                <a:alpha val="9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a:extLst>
              <a:ext uri="{FF2B5EF4-FFF2-40B4-BE49-F238E27FC236}">
                <a16:creationId xmlns:a16="http://schemas.microsoft.com/office/drawing/2014/main" xmlns="" id="{0B286D2D-BB4E-CD41-31A7-F2AB4C225BBA}"/>
              </a:ext>
            </a:extLst>
          </p:cNvPr>
          <p:cNvSpPr txBox="1"/>
          <p:nvPr/>
        </p:nvSpPr>
        <p:spPr>
          <a:xfrm>
            <a:off x="251520" y="1172651"/>
            <a:ext cx="8298922" cy="400110"/>
          </a:xfrm>
          <a:prstGeom prst="rect">
            <a:avLst/>
          </a:prstGeom>
          <a:solidFill>
            <a:srgbClr val="FF66FF"/>
          </a:solidFill>
          <a:ln w="38100">
            <a:solidFill>
              <a:srgbClr val="0070C0"/>
            </a:solidFill>
          </a:ln>
        </p:spPr>
        <p:txBody>
          <a:bodyPr wrap="square" rtlCol="0">
            <a:spAutoFit/>
          </a:bodyPr>
          <a:lstStyle/>
          <a:p>
            <a:r>
              <a:rPr lang="it-IT" sz="2000" b="1" dirty="0">
                <a:solidFill>
                  <a:srgbClr val="002060"/>
                </a:solidFill>
              </a:rPr>
              <a:t> </a:t>
            </a:r>
            <a:r>
              <a:rPr lang="it-IT" sz="2000" b="1" dirty="0" err="1" smtClean="0">
                <a:solidFill>
                  <a:srgbClr val="002060"/>
                </a:solidFill>
              </a:rPr>
              <a:t>Adherence</a:t>
            </a:r>
            <a:r>
              <a:rPr lang="it-IT" sz="2000" b="1" dirty="0" smtClean="0">
                <a:solidFill>
                  <a:srgbClr val="002060"/>
                </a:solidFill>
              </a:rPr>
              <a:t> </a:t>
            </a:r>
            <a:r>
              <a:rPr lang="it-IT" sz="2000" dirty="0">
                <a:solidFill>
                  <a:srgbClr val="002060"/>
                </a:solidFill>
              </a:rPr>
              <a:t>to IBD </a:t>
            </a:r>
            <a:r>
              <a:rPr lang="it-IT" sz="2000" dirty="0" err="1">
                <a:solidFill>
                  <a:srgbClr val="002060"/>
                </a:solidFill>
              </a:rPr>
              <a:t>endoscopic</a:t>
            </a:r>
            <a:r>
              <a:rPr lang="it-IT" sz="2000" dirty="0">
                <a:solidFill>
                  <a:srgbClr val="002060"/>
                </a:solidFill>
              </a:rPr>
              <a:t> </a:t>
            </a:r>
            <a:r>
              <a:rPr lang="it-IT" sz="2000" dirty="0" err="1">
                <a:solidFill>
                  <a:srgbClr val="002060"/>
                </a:solidFill>
              </a:rPr>
              <a:t>surveillance</a:t>
            </a:r>
            <a:r>
              <a:rPr lang="it-IT" sz="2000" dirty="0">
                <a:solidFill>
                  <a:srgbClr val="002060"/>
                </a:solidFill>
              </a:rPr>
              <a:t> </a:t>
            </a:r>
            <a:r>
              <a:rPr lang="it-IT" sz="2000" dirty="0" err="1">
                <a:solidFill>
                  <a:srgbClr val="002060"/>
                </a:solidFill>
              </a:rPr>
              <a:t>recommendations</a:t>
            </a:r>
            <a:r>
              <a:rPr lang="it-IT" sz="2000" dirty="0">
                <a:solidFill>
                  <a:srgbClr val="002060"/>
                </a:solidFill>
              </a:rPr>
              <a:t> </a:t>
            </a:r>
          </a:p>
        </p:txBody>
      </p:sp>
      <p:sp>
        <p:nvSpPr>
          <p:cNvPr id="14" name="Rettangolo 13"/>
          <p:cNvSpPr/>
          <p:nvPr/>
        </p:nvSpPr>
        <p:spPr>
          <a:xfrm>
            <a:off x="272421" y="3540532"/>
            <a:ext cx="1851307" cy="2480756"/>
          </a:xfrm>
          <a:prstGeom prst="rect">
            <a:avLst/>
          </a:prstGeom>
          <a:solidFill>
            <a:srgbClr val="00B0F0">
              <a:alpha val="14000"/>
            </a:srgbClr>
          </a:solidFill>
          <a:ln w="22225">
            <a:solidFill>
              <a:srgbClr val="3870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ttangolo 14"/>
          <p:cNvSpPr/>
          <p:nvPr/>
        </p:nvSpPr>
        <p:spPr>
          <a:xfrm>
            <a:off x="2128478" y="3468620"/>
            <a:ext cx="1579426" cy="2552668"/>
          </a:xfrm>
          <a:prstGeom prst="rect">
            <a:avLst/>
          </a:prstGeom>
          <a:solidFill>
            <a:srgbClr val="00B0F0">
              <a:alpha val="14000"/>
            </a:srgbClr>
          </a:solidFill>
          <a:ln w="22225">
            <a:solidFill>
              <a:srgbClr val="3870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ttangolo 15"/>
          <p:cNvSpPr/>
          <p:nvPr/>
        </p:nvSpPr>
        <p:spPr>
          <a:xfrm>
            <a:off x="3703724" y="3501008"/>
            <a:ext cx="1753037" cy="2520280"/>
          </a:xfrm>
          <a:prstGeom prst="rect">
            <a:avLst/>
          </a:prstGeom>
          <a:solidFill>
            <a:srgbClr val="00B0F0">
              <a:alpha val="14000"/>
            </a:srgbClr>
          </a:solidFill>
          <a:ln w="22225">
            <a:solidFill>
              <a:srgbClr val="3870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a:off x="5739164" y="4480591"/>
            <a:ext cx="3257287" cy="1569660"/>
          </a:xfrm>
          <a:prstGeom prst="rect">
            <a:avLst/>
          </a:prstGeom>
          <a:solidFill>
            <a:srgbClr val="00B0F0">
              <a:alpha val="19000"/>
            </a:srgbClr>
          </a:solidFill>
          <a:ln w="76200">
            <a:solidFill>
              <a:srgbClr val="FF0000"/>
            </a:solidFill>
          </a:ln>
        </p:spPr>
        <p:txBody>
          <a:bodyPr wrap="square">
            <a:spAutoFit/>
          </a:bodyPr>
          <a:lstStyle/>
          <a:p>
            <a:pPr algn="ctr"/>
            <a:r>
              <a:rPr lang="it-IT" sz="1600" b="1" dirty="0" err="1"/>
              <a:t>Conclusions</a:t>
            </a:r>
            <a:r>
              <a:rPr lang="it-IT" sz="1600" b="1" dirty="0"/>
              <a:t>: </a:t>
            </a:r>
            <a:endParaRPr lang="it-IT" sz="1600" b="1" dirty="0" smtClean="0"/>
          </a:p>
          <a:p>
            <a:pPr marL="285750" indent="-285750">
              <a:buFont typeface="Wingdings" pitchFamily="2" charset="2"/>
              <a:buChar char="ü"/>
            </a:pPr>
            <a:r>
              <a:rPr lang="it-IT" sz="1600" b="1" dirty="0" err="1" smtClean="0">
                <a:solidFill>
                  <a:srgbClr val="FF66FF"/>
                </a:solidFill>
              </a:rPr>
              <a:t>Adherence</a:t>
            </a:r>
            <a:r>
              <a:rPr lang="it-IT" sz="1600" b="1" dirty="0" smtClean="0">
                <a:solidFill>
                  <a:srgbClr val="FF66FF"/>
                </a:solidFill>
              </a:rPr>
              <a:t> to GL 27%</a:t>
            </a:r>
          </a:p>
          <a:p>
            <a:pPr marL="285750" indent="-285750">
              <a:buFont typeface="Wingdings" pitchFamily="2" charset="2"/>
              <a:buChar char="ü"/>
            </a:pPr>
            <a:r>
              <a:rPr lang="it-IT" sz="1600" b="1" dirty="0" smtClean="0"/>
              <a:t>ADV </a:t>
            </a:r>
            <a:r>
              <a:rPr lang="it-IT" sz="1600" b="1" dirty="0" err="1" smtClean="0"/>
              <a:t>lesion</a:t>
            </a:r>
            <a:r>
              <a:rPr lang="it-IT" sz="1600" b="1" dirty="0" smtClean="0"/>
              <a:t> 4%,   CRC 0,7%</a:t>
            </a:r>
          </a:p>
          <a:p>
            <a:pPr marL="285750" indent="-285750">
              <a:buFont typeface="Wingdings" pitchFamily="2" charset="2"/>
              <a:buChar char="ü"/>
            </a:pPr>
            <a:r>
              <a:rPr lang="it-IT" sz="1600" b="1" dirty="0" err="1" smtClean="0"/>
              <a:t>Low</a:t>
            </a:r>
            <a:r>
              <a:rPr lang="it-IT" sz="1600" b="1" dirty="0" smtClean="0"/>
              <a:t> </a:t>
            </a:r>
            <a:r>
              <a:rPr lang="it-IT" sz="1600" b="1" dirty="0" err="1" smtClean="0"/>
              <a:t>Adherence</a:t>
            </a:r>
            <a:r>
              <a:rPr lang="it-IT" sz="1600" b="1" dirty="0" smtClean="0"/>
              <a:t> </a:t>
            </a:r>
            <a:r>
              <a:rPr lang="it-IT" sz="1600" b="1" dirty="0"/>
              <a:t>to </a:t>
            </a:r>
            <a:r>
              <a:rPr lang="it-IT" sz="1600" b="1" dirty="0" err="1" smtClean="0"/>
              <a:t>endoscopic</a:t>
            </a:r>
            <a:r>
              <a:rPr lang="it-IT" sz="1600" b="1" dirty="0" smtClean="0"/>
              <a:t> </a:t>
            </a:r>
            <a:r>
              <a:rPr lang="it-IT" sz="1600" b="1" dirty="0" err="1" smtClean="0"/>
              <a:t>surveillance</a:t>
            </a:r>
            <a:r>
              <a:rPr lang="it-IT" sz="1600" b="1" dirty="0" smtClean="0"/>
              <a:t> </a:t>
            </a:r>
            <a:r>
              <a:rPr lang="it-IT" sz="1600" b="1" dirty="0" err="1" smtClean="0"/>
              <a:t>specially</a:t>
            </a:r>
            <a:r>
              <a:rPr lang="it-IT" sz="1600" b="1" dirty="0" smtClean="0"/>
              <a:t> in HR </a:t>
            </a:r>
            <a:r>
              <a:rPr lang="it-IT" sz="1600" b="1" dirty="0" err="1" smtClean="0"/>
              <a:t>patients</a:t>
            </a:r>
            <a:r>
              <a:rPr lang="it-IT" sz="1600" b="1" dirty="0" smtClean="0"/>
              <a:t> </a:t>
            </a:r>
            <a:endParaRPr lang="it-IT" sz="1600" b="1" dirty="0"/>
          </a:p>
        </p:txBody>
      </p:sp>
    </p:spTree>
    <p:extLst>
      <p:ext uri="{BB962C8B-B14F-4D97-AF65-F5344CB8AC3E}">
        <p14:creationId xmlns="" xmlns:p14="http://schemas.microsoft.com/office/powerpoint/2010/main" val="80590759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down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par>
                                <p:cTn id="13" presetID="18" presetClass="entr" presetSubtype="12"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strips(downLeft)">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15"/>
                                        </p:tgtEl>
                                      </p:cBhvr>
                                    </p:animEffect>
                                    <p:set>
                                      <p:cBhvr>
                                        <p:cTn id="20" dur="1" fill="hold">
                                          <p:stCondLst>
                                            <p:cond delay="499"/>
                                          </p:stCondLst>
                                        </p:cTn>
                                        <p:tgtEl>
                                          <p:spTgt spid="15"/>
                                        </p:tgtEl>
                                        <p:attrNameLst>
                                          <p:attrName>style.visibility</p:attrName>
                                        </p:attrNameLst>
                                      </p:cBhvr>
                                      <p:to>
                                        <p:strVal val="hidden"/>
                                      </p:to>
                                    </p:set>
                                  </p:childTnLst>
                                </p:cTn>
                              </p:par>
                              <p:par>
                                <p:cTn id="21" presetID="18" presetClass="entr" presetSubtype="12"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strips(downLeft)">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strips(downLeft)">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P spid="16" grpId="0" animBg="1"/>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07504" y="1700808"/>
            <a:ext cx="8915982" cy="4032448"/>
          </a:xfrm>
          <a:prstGeom prst="rect">
            <a:avLst/>
          </a:prstGeom>
          <a:noFill/>
          <a:ln w="6350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4579" name="Picture 3"/>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90696" y="88175"/>
            <a:ext cx="8974154" cy="1396609"/>
          </a:xfrm>
          <a:prstGeom prst="rect">
            <a:avLst/>
          </a:prstGeom>
          <a:noFill/>
          <a:ln w="63500">
            <a:solidFill>
              <a:srgbClr val="0070C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Rectangle 4"/>
          <p:cNvSpPr>
            <a:spLocks noChangeArrowheads="1"/>
          </p:cNvSpPr>
          <p:nvPr/>
        </p:nvSpPr>
        <p:spPr bwMode="auto">
          <a:xfrm>
            <a:off x="134350" y="5903891"/>
            <a:ext cx="8930500" cy="830997"/>
          </a:xfrm>
          <a:prstGeom prst="rect">
            <a:avLst/>
          </a:prstGeom>
          <a:solidFill>
            <a:srgbClr val="002060"/>
          </a:solidFill>
          <a:ln w="57150">
            <a:solidFill>
              <a:srgbClr val="00B0F0"/>
            </a:solidFill>
          </a:ln>
          <a:effec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lang="en-US" sz="1600" dirty="0" err="1" smtClean="0">
                <a:solidFill>
                  <a:schemeClr val="bg2"/>
                </a:solidFill>
                <a:latin typeface="AdvTT08640291"/>
                <a:cs typeface="Arial" pitchFamily="34" charset="0"/>
              </a:rPr>
              <a:t>Essere</a:t>
            </a:r>
            <a:r>
              <a:rPr lang="en-US" sz="1600" dirty="0" smtClean="0">
                <a:solidFill>
                  <a:schemeClr val="bg2"/>
                </a:solidFill>
                <a:latin typeface="AdvTT08640291"/>
                <a:cs typeface="Arial" pitchFamily="34" charset="0"/>
              </a:rPr>
              <a:t> in </a:t>
            </a:r>
            <a:r>
              <a:rPr lang="en-US" sz="1600" dirty="0" err="1" smtClean="0">
                <a:solidFill>
                  <a:schemeClr val="bg2"/>
                </a:solidFill>
                <a:latin typeface="AdvTT08640291"/>
                <a:cs typeface="Arial" pitchFamily="34" charset="0"/>
              </a:rPr>
              <a:t>regola</a:t>
            </a:r>
            <a:r>
              <a:rPr lang="en-US" sz="1600" dirty="0" smtClean="0">
                <a:solidFill>
                  <a:schemeClr val="bg2"/>
                </a:solidFill>
                <a:latin typeface="AdvTT08640291"/>
                <a:cs typeface="Arial" pitchFamily="34" charset="0"/>
              </a:rPr>
              <a:t> con lo screening del CRC  </a:t>
            </a:r>
            <a:r>
              <a:rPr lang="en-US" sz="1600" dirty="0" err="1" smtClean="0">
                <a:solidFill>
                  <a:schemeClr val="bg2"/>
                </a:solidFill>
                <a:latin typeface="AdvTT08640291"/>
                <a:cs typeface="Arial" pitchFamily="34" charset="0"/>
              </a:rPr>
              <a:t>riduce</a:t>
            </a:r>
            <a:r>
              <a:rPr lang="en-US" sz="1600" dirty="0" smtClean="0">
                <a:solidFill>
                  <a:schemeClr val="bg2"/>
                </a:solidFill>
                <a:latin typeface="AdvTT08640291"/>
                <a:cs typeface="Arial" pitchFamily="34" charset="0"/>
              </a:rPr>
              <a:t> </a:t>
            </a:r>
            <a:r>
              <a:rPr kumimoji="0" lang="en-US" sz="1600" b="0" i="0" u="none" strike="noStrike" cap="none" normalizeH="0" baseline="0" dirty="0" err="1" smtClean="0">
                <a:ln>
                  <a:noFill/>
                </a:ln>
                <a:solidFill>
                  <a:schemeClr val="bg2"/>
                </a:solidFill>
                <a:effectLst/>
                <a:latin typeface="AdvTT08640291"/>
                <a:cs typeface="Arial" pitchFamily="34" charset="0"/>
              </a:rPr>
              <a:t>il</a:t>
            </a:r>
            <a:r>
              <a:rPr kumimoji="0" lang="en-US" sz="1600" b="0" i="0" u="none" strike="noStrike" cap="none" normalizeH="0" baseline="0" dirty="0" smtClean="0">
                <a:ln>
                  <a:noFill/>
                </a:ln>
                <a:solidFill>
                  <a:schemeClr val="bg2"/>
                </a:solidFill>
                <a:effectLst/>
                <a:latin typeface="AdvTT08640291"/>
                <a:cs typeface="Arial" pitchFamily="34" charset="0"/>
              </a:rPr>
              <a:t> </a:t>
            </a:r>
            <a:r>
              <a:rPr kumimoji="0" lang="en-US" sz="1600" b="0" i="0" u="none" strike="noStrike" cap="none" normalizeH="0" baseline="0" dirty="0" err="1" smtClean="0">
                <a:ln>
                  <a:noFill/>
                </a:ln>
                <a:solidFill>
                  <a:schemeClr val="bg2"/>
                </a:solidFill>
                <a:effectLst/>
                <a:latin typeface="AdvTT08640291"/>
                <a:cs typeface="Arial" pitchFamily="34" charset="0"/>
              </a:rPr>
              <a:t>rischio</a:t>
            </a:r>
            <a:r>
              <a:rPr kumimoji="0" lang="en-US" sz="1600" b="0" i="0" u="none" strike="noStrike" cap="none" normalizeH="0" baseline="0" dirty="0" smtClean="0">
                <a:ln>
                  <a:noFill/>
                </a:ln>
                <a:solidFill>
                  <a:schemeClr val="bg2"/>
                </a:solidFill>
                <a:effectLst/>
                <a:latin typeface="AdvTT08640291"/>
                <a:cs typeface="Arial" pitchFamily="34" charset="0"/>
              </a:rPr>
              <a:t> di </a:t>
            </a:r>
            <a:r>
              <a:rPr kumimoji="0" lang="en-US" sz="1600" b="0" i="0" u="none" strike="noStrike" cap="none" normalizeH="0" baseline="0" dirty="0" err="1" smtClean="0">
                <a:ln>
                  <a:noFill/>
                </a:ln>
                <a:solidFill>
                  <a:schemeClr val="bg2"/>
                </a:solidFill>
                <a:effectLst/>
                <a:latin typeface="AdvTT08640291"/>
                <a:cs typeface="Arial" pitchFamily="34" charset="0"/>
              </a:rPr>
              <a:t>morte</a:t>
            </a:r>
            <a:r>
              <a:rPr kumimoji="0" lang="en-US" sz="1600" b="0" i="0" u="none" strike="noStrike" cap="none" normalizeH="0" baseline="0" dirty="0" smtClean="0">
                <a:ln>
                  <a:noFill/>
                </a:ln>
                <a:solidFill>
                  <a:schemeClr val="bg2"/>
                </a:solidFill>
                <a:effectLst/>
                <a:latin typeface="AdvTT08640291"/>
                <a:cs typeface="Arial" pitchFamily="34" charset="0"/>
              </a:rPr>
              <a:t> di </a:t>
            </a:r>
            <a:r>
              <a:rPr kumimoji="0" lang="en-US" sz="1600" b="0" i="0" u="none" strike="noStrike" cap="none" normalizeH="0" baseline="0" dirty="0" err="1" smtClean="0">
                <a:ln>
                  <a:noFill/>
                </a:ln>
                <a:solidFill>
                  <a:schemeClr val="bg2"/>
                </a:solidFill>
                <a:effectLst/>
                <a:latin typeface="AdvTT08640291"/>
                <a:cs typeface="Arial" pitchFamily="34" charset="0"/>
              </a:rPr>
              <a:t>oltre</a:t>
            </a:r>
            <a:r>
              <a:rPr kumimoji="0" lang="en-US" sz="1600" b="0" i="0" u="none" strike="noStrike" cap="none" normalizeH="0" baseline="0" dirty="0" smtClean="0">
                <a:ln>
                  <a:noFill/>
                </a:ln>
                <a:solidFill>
                  <a:schemeClr val="bg2"/>
                </a:solidFill>
                <a:effectLst/>
                <a:latin typeface="AdvTT08640291"/>
                <a:cs typeface="Arial" pitchFamily="34" charset="0"/>
              </a:rPr>
              <a:t> </a:t>
            </a:r>
            <a:r>
              <a:rPr kumimoji="0" lang="en-US" sz="1600" b="0" i="0" u="none" strike="noStrike" cap="none" normalizeH="0" baseline="0" dirty="0" err="1" smtClean="0">
                <a:ln>
                  <a:noFill/>
                </a:ln>
                <a:solidFill>
                  <a:schemeClr val="bg2"/>
                </a:solidFill>
                <a:effectLst/>
                <a:latin typeface="AdvTT08640291"/>
                <a:cs typeface="Arial" pitchFamily="34" charset="0"/>
              </a:rPr>
              <a:t>il</a:t>
            </a:r>
            <a:r>
              <a:rPr kumimoji="0" lang="en-US" sz="1600" b="0" i="0" u="none" strike="noStrike" cap="none" normalizeH="0" baseline="0" dirty="0" smtClean="0">
                <a:ln>
                  <a:noFill/>
                </a:ln>
                <a:solidFill>
                  <a:schemeClr val="bg2"/>
                </a:solidFill>
                <a:effectLst/>
                <a:latin typeface="AdvTT08640291"/>
                <a:cs typeface="Arial" pitchFamily="34" charset="0"/>
              </a:rPr>
              <a:t> 60%. </a:t>
            </a:r>
          </a:p>
          <a:p>
            <a:pPr lvl="0" algn="ctr" eaLnBrk="0" fontAlgn="base" hangingPunct="0">
              <a:spcBef>
                <a:spcPct val="0"/>
              </a:spcBef>
              <a:spcAft>
                <a:spcPct val="0"/>
              </a:spcAft>
            </a:pPr>
            <a:r>
              <a:rPr kumimoji="0" lang="en-US" sz="1600" b="0" i="0" u="none" strike="noStrike" cap="none" normalizeH="0" baseline="0" dirty="0" smtClean="0">
                <a:ln>
                  <a:noFill/>
                </a:ln>
                <a:solidFill>
                  <a:schemeClr val="bg2"/>
                </a:solidFill>
                <a:effectLst/>
                <a:latin typeface="AdvTT08640291"/>
                <a:cs typeface="Arial" pitchFamily="34" charset="0"/>
              </a:rPr>
              <a:t>Il </a:t>
            </a:r>
            <a:r>
              <a:rPr kumimoji="0" lang="en-US" sz="1600" b="0" i="0" u="none" strike="noStrike" cap="none" normalizeH="0" baseline="0" dirty="0" err="1" smtClean="0">
                <a:ln>
                  <a:noFill/>
                </a:ln>
                <a:solidFill>
                  <a:schemeClr val="bg2"/>
                </a:solidFill>
                <a:effectLst/>
                <a:latin typeface="AdvTT08640291"/>
                <a:cs typeface="Arial" pitchFamily="34" charset="0"/>
              </a:rPr>
              <a:t>rischio</a:t>
            </a:r>
            <a:r>
              <a:rPr kumimoji="0" lang="en-US" sz="1600" b="0" i="0" u="none" strike="noStrike" cap="none" normalizeH="0" baseline="0" dirty="0" smtClean="0">
                <a:ln>
                  <a:noFill/>
                </a:ln>
                <a:solidFill>
                  <a:schemeClr val="bg2"/>
                </a:solidFill>
                <a:effectLst/>
                <a:latin typeface="AdvTT08640291"/>
                <a:cs typeface="Arial" pitchFamily="34" charset="0"/>
              </a:rPr>
              <a:t> di </a:t>
            </a:r>
            <a:r>
              <a:rPr kumimoji="0" lang="en-US" sz="1600" b="0" i="0" u="none" strike="noStrike" cap="none" normalizeH="0" baseline="0" dirty="0" err="1" smtClean="0">
                <a:ln>
                  <a:noFill/>
                </a:ln>
                <a:solidFill>
                  <a:schemeClr val="bg2"/>
                </a:solidFill>
                <a:effectLst/>
                <a:latin typeface="AdvTT08640291"/>
                <a:cs typeface="Arial" pitchFamily="34" charset="0"/>
              </a:rPr>
              <a:t>morte</a:t>
            </a:r>
            <a:r>
              <a:rPr kumimoji="0" lang="en-US" sz="1600" b="0" i="0" u="none" strike="noStrike" cap="none" normalizeH="0" baseline="0" dirty="0" smtClean="0">
                <a:ln>
                  <a:noFill/>
                </a:ln>
                <a:solidFill>
                  <a:schemeClr val="bg2"/>
                </a:solidFill>
                <a:effectLst/>
                <a:latin typeface="AdvTT08640291"/>
                <a:cs typeface="Arial" pitchFamily="34" charset="0"/>
              </a:rPr>
              <a:t> per CRC </a:t>
            </a:r>
            <a:r>
              <a:rPr kumimoji="0" lang="en-US" sz="1600" b="0" i="0" u="none" strike="noStrike" cap="none" normalizeH="0" baseline="0" dirty="0" smtClean="0">
                <a:ln>
                  <a:noFill/>
                </a:ln>
                <a:solidFill>
                  <a:schemeClr val="bg2"/>
                </a:solidFill>
                <a:effectLst/>
                <a:latin typeface="AdvTT08640291"/>
                <a:cs typeface="Arial" pitchFamily="34" charset="0"/>
              </a:rPr>
              <a:t>era x </a:t>
            </a:r>
            <a:r>
              <a:rPr kumimoji="0" lang="en-US" sz="1600" b="0" i="0" u="none" strike="noStrike" cap="none" normalizeH="0" baseline="0" dirty="0" smtClean="0">
                <a:ln>
                  <a:noFill/>
                </a:ln>
                <a:solidFill>
                  <a:schemeClr val="bg2"/>
                </a:solidFill>
                <a:effectLst/>
                <a:latin typeface="AdvTT08640291"/>
                <a:cs typeface="Arial" pitchFamily="34" charset="0"/>
              </a:rPr>
              <a:t>2  </a:t>
            </a:r>
            <a:r>
              <a:rPr kumimoji="0" lang="en-US" sz="1600" b="0" i="0" u="none" strike="noStrike" cap="none" normalizeH="0" baseline="0" dirty="0" err="1" smtClean="0">
                <a:ln>
                  <a:noFill/>
                </a:ln>
                <a:solidFill>
                  <a:schemeClr val="bg2"/>
                </a:solidFill>
                <a:effectLst/>
                <a:latin typeface="AdvTT08640291"/>
                <a:cs typeface="Arial" pitchFamily="34" charset="0"/>
              </a:rPr>
              <a:t>nei</a:t>
            </a:r>
            <a:r>
              <a:rPr kumimoji="0" lang="en-US" sz="1600" b="0" i="0" u="none" strike="noStrike" cap="none" normalizeH="0" baseline="0" dirty="0" smtClean="0">
                <a:ln>
                  <a:noFill/>
                </a:ln>
                <a:solidFill>
                  <a:schemeClr val="bg2"/>
                </a:solidFill>
                <a:effectLst/>
                <a:latin typeface="AdvTT08640291"/>
                <a:cs typeface="Arial" pitchFamily="34" charset="0"/>
              </a:rPr>
              <a:t> </a:t>
            </a:r>
            <a:r>
              <a:rPr kumimoji="0" lang="en-US" sz="1600" b="0" i="0" u="none" strike="noStrike" cap="none" normalizeH="0" baseline="0" dirty="0" err="1" smtClean="0">
                <a:ln>
                  <a:noFill/>
                </a:ln>
                <a:solidFill>
                  <a:schemeClr val="bg2"/>
                </a:solidFill>
                <a:effectLst/>
                <a:latin typeface="AdvTT08640291"/>
                <a:cs typeface="Arial" pitchFamily="34" charset="0"/>
              </a:rPr>
              <a:t>pz</a:t>
            </a:r>
            <a:r>
              <a:rPr kumimoji="0" lang="en-US" sz="1600" b="0" i="0" u="none" strike="noStrike" cap="none" normalizeH="0" baseline="0" dirty="0" smtClean="0">
                <a:ln>
                  <a:noFill/>
                </a:ln>
                <a:solidFill>
                  <a:schemeClr val="bg2"/>
                </a:solidFill>
                <a:effectLst/>
                <a:latin typeface="AdvTT08640291"/>
                <a:cs typeface="Arial" pitchFamily="34" charset="0"/>
              </a:rPr>
              <a:t> </a:t>
            </a:r>
            <a:r>
              <a:rPr kumimoji="0" lang="en-US" sz="1600" b="0" i="0" u="none" strike="noStrike" cap="none" normalizeH="0" baseline="0" dirty="0" err="1" smtClean="0">
                <a:ln>
                  <a:noFill/>
                </a:ln>
                <a:solidFill>
                  <a:schemeClr val="bg2"/>
                </a:solidFill>
                <a:effectLst/>
                <a:latin typeface="AdvTT08640291"/>
                <a:cs typeface="Arial" pitchFamily="34" charset="0"/>
              </a:rPr>
              <a:t>che</a:t>
            </a:r>
            <a:r>
              <a:rPr kumimoji="0" lang="en-US" sz="1600" b="0" i="0" u="none" strike="noStrike" cap="none" normalizeH="0" baseline="0" dirty="0" smtClean="0">
                <a:ln>
                  <a:noFill/>
                </a:ln>
                <a:solidFill>
                  <a:schemeClr val="bg2"/>
                </a:solidFill>
                <a:effectLst/>
                <a:latin typeface="AdvTT08640291"/>
                <a:cs typeface="Arial" pitchFamily="34" charset="0"/>
              </a:rPr>
              <a:t> non </a:t>
            </a:r>
            <a:r>
              <a:rPr kumimoji="0" lang="en-US" sz="1600" b="0" i="0" u="none" strike="noStrike" cap="none" normalizeH="0" baseline="0" dirty="0" err="1" smtClean="0">
                <a:ln>
                  <a:noFill/>
                </a:ln>
                <a:solidFill>
                  <a:schemeClr val="bg2"/>
                </a:solidFill>
                <a:effectLst/>
                <a:latin typeface="AdvTT08640291"/>
                <a:cs typeface="Arial" pitchFamily="34" charset="0"/>
              </a:rPr>
              <a:t>partecipavano</a:t>
            </a:r>
            <a:r>
              <a:rPr kumimoji="0" lang="en-US" sz="1600" b="0" i="0" u="none" strike="noStrike" cap="none" normalizeH="0" dirty="0" smtClean="0">
                <a:ln>
                  <a:noFill/>
                </a:ln>
                <a:solidFill>
                  <a:schemeClr val="bg2"/>
                </a:solidFill>
                <a:effectLst/>
                <a:latin typeface="AdvTT08640291"/>
                <a:cs typeface="Arial" pitchFamily="34" charset="0"/>
              </a:rPr>
              <a:t> </a:t>
            </a:r>
            <a:r>
              <a:rPr kumimoji="0" lang="en-US" sz="1600" b="0" i="0" u="none" strike="noStrike" cap="none" normalizeH="0" dirty="0" smtClean="0">
                <a:ln>
                  <a:noFill/>
                </a:ln>
                <a:solidFill>
                  <a:schemeClr val="bg2"/>
                </a:solidFill>
                <a:effectLst/>
                <a:latin typeface="AdvTT08640291"/>
                <a:cs typeface="Arial" pitchFamily="34" charset="0"/>
              </a:rPr>
              <a:t> </a:t>
            </a:r>
            <a:r>
              <a:rPr kumimoji="0" lang="en-US" sz="1600" b="0" i="0" u="none" strike="noStrike" cap="none" normalizeH="0" dirty="0" err="1" smtClean="0">
                <a:ln>
                  <a:noFill/>
                </a:ln>
                <a:solidFill>
                  <a:schemeClr val="bg2"/>
                </a:solidFill>
                <a:effectLst/>
                <a:latin typeface="AdvTT08640291"/>
                <a:cs typeface="Arial" pitchFamily="34" charset="0"/>
              </a:rPr>
              <a:t>allo</a:t>
            </a:r>
            <a:r>
              <a:rPr kumimoji="0" lang="en-US" sz="1600" b="0" i="0" u="none" strike="noStrike" cap="none" normalizeH="0" dirty="0" smtClean="0">
                <a:ln>
                  <a:noFill/>
                </a:ln>
                <a:solidFill>
                  <a:schemeClr val="bg2"/>
                </a:solidFill>
                <a:effectLst/>
                <a:latin typeface="AdvTT08640291"/>
                <a:cs typeface="Arial" pitchFamily="34" charset="0"/>
              </a:rPr>
              <a:t> </a:t>
            </a:r>
            <a:r>
              <a:rPr kumimoji="0" lang="en-US" sz="1600" b="0" i="0" u="none" strike="noStrike" cap="none" normalizeH="0" dirty="0" smtClean="0">
                <a:ln>
                  <a:noFill/>
                </a:ln>
                <a:solidFill>
                  <a:schemeClr val="bg2"/>
                </a:solidFill>
                <a:effectLst/>
                <a:latin typeface="AdvTT08640291"/>
                <a:cs typeface="Arial" pitchFamily="34" charset="0"/>
              </a:rPr>
              <a:t>screening e </a:t>
            </a:r>
            <a:r>
              <a:rPr lang="en-US" sz="1600" dirty="0" smtClean="0">
                <a:solidFill>
                  <a:schemeClr val="bg2"/>
                </a:solidFill>
                <a:latin typeface="AdvTT08640291"/>
                <a:cs typeface="Arial" pitchFamily="34" charset="0"/>
              </a:rPr>
              <a:t>x</a:t>
            </a:r>
            <a:r>
              <a:rPr kumimoji="0" lang="en-US" sz="1600" b="0" i="0" u="none" strike="noStrike" cap="none" normalizeH="0" dirty="0" smtClean="0">
                <a:ln>
                  <a:noFill/>
                </a:ln>
                <a:solidFill>
                  <a:schemeClr val="bg2"/>
                </a:solidFill>
                <a:effectLst/>
                <a:latin typeface="AdvTT08640291"/>
                <a:cs typeface="Arial" pitchFamily="34" charset="0"/>
              </a:rPr>
              <a:t>7 </a:t>
            </a:r>
            <a:r>
              <a:rPr kumimoji="0" lang="en-US" sz="1600" b="0" i="0" u="none" strike="noStrike" cap="none" normalizeH="0" dirty="0" err="1" smtClean="0">
                <a:ln>
                  <a:noFill/>
                </a:ln>
                <a:solidFill>
                  <a:schemeClr val="bg2"/>
                </a:solidFill>
                <a:effectLst/>
                <a:latin typeface="AdvTT08640291"/>
                <a:cs typeface="Arial" pitchFamily="34" charset="0"/>
              </a:rPr>
              <a:t>nel</a:t>
            </a:r>
            <a:r>
              <a:rPr kumimoji="0" lang="en-US" sz="1600" b="0" i="0" u="none" strike="noStrike" cap="none" normalizeH="0" dirty="0" smtClean="0">
                <a:ln>
                  <a:noFill/>
                </a:ln>
                <a:solidFill>
                  <a:schemeClr val="bg2"/>
                </a:solidFill>
                <a:effectLst/>
                <a:latin typeface="AdvTT08640291"/>
                <a:cs typeface="Arial" pitchFamily="34" charset="0"/>
              </a:rPr>
              <a:t> </a:t>
            </a:r>
            <a:r>
              <a:rPr kumimoji="0" lang="en-US" sz="1600" b="0" i="0" u="none" strike="noStrike" cap="none" normalizeH="0" dirty="0" err="1" smtClean="0">
                <a:ln>
                  <a:noFill/>
                </a:ln>
                <a:solidFill>
                  <a:schemeClr val="bg2"/>
                </a:solidFill>
                <a:effectLst/>
                <a:latin typeface="AdvTT08640291"/>
                <a:cs typeface="Arial" pitchFamily="34" charset="0"/>
              </a:rPr>
              <a:t>sottogruppo</a:t>
            </a:r>
            <a:r>
              <a:rPr kumimoji="0" lang="en-US" sz="1600" b="0" i="0" u="none" strike="noStrike" cap="none" normalizeH="0" dirty="0" smtClean="0">
                <a:ln>
                  <a:noFill/>
                </a:ln>
                <a:solidFill>
                  <a:schemeClr val="bg2"/>
                </a:solidFill>
                <a:effectLst/>
                <a:latin typeface="AdvTT08640291"/>
                <a:cs typeface="Arial" pitchFamily="34" charset="0"/>
              </a:rPr>
              <a:t> </a:t>
            </a:r>
            <a:r>
              <a:rPr kumimoji="0" lang="en-US" sz="1600" b="0" i="0" u="none" strike="noStrike" cap="none" normalizeH="0" dirty="0" err="1" smtClean="0">
                <a:ln>
                  <a:noFill/>
                </a:ln>
                <a:solidFill>
                  <a:schemeClr val="bg2"/>
                </a:solidFill>
                <a:effectLst/>
                <a:latin typeface="AdvTT08640291"/>
                <a:cs typeface="Arial" pitchFamily="34" charset="0"/>
              </a:rPr>
              <a:t>che</a:t>
            </a:r>
            <a:r>
              <a:rPr kumimoji="0" lang="en-US" sz="1600" b="0" i="0" u="none" strike="noStrike" cap="none" normalizeH="0" dirty="0" smtClean="0">
                <a:ln>
                  <a:noFill/>
                </a:ln>
                <a:solidFill>
                  <a:schemeClr val="bg2"/>
                </a:solidFill>
                <a:effectLst/>
                <a:latin typeface="AdvTT08640291"/>
                <a:cs typeface="Arial" pitchFamily="34" charset="0"/>
              </a:rPr>
              <a:t> non </a:t>
            </a:r>
            <a:r>
              <a:rPr kumimoji="0" lang="en-US" sz="1600" b="0" i="0" u="none" strike="noStrike" cap="none" normalizeH="0" dirty="0" err="1" smtClean="0">
                <a:ln>
                  <a:noFill/>
                </a:ln>
                <a:solidFill>
                  <a:schemeClr val="bg2"/>
                </a:solidFill>
                <a:effectLst/>
                <a:latin typeface="AdvTT08640291"/>
                <a:cs typeface="Arial" pitchFamily="34" charset="0"/>
              </a:rPr>
              <a:t>effettuava</a:t>
            </a:r>
            <a:r>
              <a:rPr kumimoji="0" lang="en-US" sz="1600" b="0" i="0" u="none" strike="noStrike" cap="none" normalizeH="0" dirty="0" smtClean="0">
                <a:ln>
                  <a:noFill/>
                </a:ln>
                <a:solidFill>
                  <a:schemeClr val="bg2"/>
                </a:solidFill>
                <a:effectLst/>
                <a:latin typeface="AdvTT08640291"/>
                <a:cs typeface="Arial" pitchFamily="34" charset="0"/>
              </a:rPr>
              <a:t> </a:t>
            </a:r>
            <a:r>
              <a:rPr kumimoji="0" lang="en-US" sz="1600" b="0" i="0" u="none" strike="noStrike" cap="none" normalizeH="0" dirty="0" err="1" smtClean="0">
                <a:ln>
                  <a:noFill/>
                </a:ln>
                <a:solidFill>
                  <a:schemeClr val="bg2"/>
                </a:solidFill>
                <a:effectLst/>
                <a:latin typeface="AdvTT08640291"/>
                <a:cs typeface="Arial" pitchFamily="34" charset="0"/>
              </a:rPr>
              <a:t>il</a:t>
            </a:r>
            <a:r>
              <a:rPr kumimoji="0" lang="en-US" sz="1600" b="0" i="0" u="none" strike="noStrike" cap="none" normalizeH="0" dirty="0" smtClean="0">
                <a:ln>
                  <a:noFill/>
                </a:ln>
                <a:solidFill>
                  <a:schemeClr val="bg2"/>
                </a:solidFill>
                <a:effectLst/>
                <a:latin typeface="AdvTT08640291"/>
                <a:cs typeface="Arial" pitchFamily="34" charset="0"/>
              </a:rPr>
              <a:t> follow-up </a:t>
            </a:r>
            <a:r>
              <a:rPr kumimoji="0" lang="en-US" sz="1600" b="0" i="0" u="none" strike="noStrike" cap="none" normalizeH="0" dirty="0" err="1" smtClean="0">
                <a:ln>
                  <a:noFill/>
                </a:ln>
                <a:solidFill>
                  <a:schemeClr val="bg2"/>
                </a:solidFill>
                <a:effectLst/>
                <a:latin typeface="AdvTT08640291"/>
                <a:cs typeface="Arial" pitchFamily="34" charset="0"/>
              </a:rPr>
              <a:t>dopo</a:t>
            </a:r>
            <a:r>
              <a:rPr kumimoji="0" lang="en-US" sz="1600" b="0" i="0" u="none" strike="noStrike" cap="none" normalizeH="0" dirty="0" smtClean="0">
                <a:ln>
                  <a:noFill/>
                </a:ln>
                <a:solidFill>
                  <a:schemeClr val="bg2"/>
                </a:solidFill>
                <a:effectLst/>
                <a:latin typeface="AdvTT08640291"/>
                <a:cs typeface="Arial" pitchFamily="34" charset="0"/>
              </a:rPr>
              <a:t> </a:t>
            </a:r>
            <a:r>
              <a:rPr kumimoji="0" lang="en-US" sz="1600" b="0" i="0" u="none" strike="noStrike" cap="none" normalizeH="0" dirty="0" err="1" smtClean="0">
                <a:ln>
                  <a:noFill/>
                </a:ln>
                <a:solidFill>
                  <a:schemeClr val="bg2"/>
                </a:solidFill>
                <a:effectLst/>
                <a:latin typeface="AdvTT08640291"/>
                <a:cs typeface="Arial" pitchFamily="34" charset="0"/>
              </a:rPr>
              <a:t>una</a:t>
            </a:r>
            <a:r>
              <a:rPr kumimoji="0" lang="en-US" sz="1600" b="0" i="0" u="none" strike="noStrike" cap="none" normalizeH="0" dirty="0" smtClean="0">
                <a:ln>
                  <a:noFill/>
                </a:ln>
                <a:solidFill>
                  <a:schemeClr val="bg2"/>
                </a:solidFill>
                <a:effectLst/>
                <a:latin typeface="AdvTT08640291"/>
                <a:cs typeface="Arial" pitchFamily="34" charset="0"/>
              </a:rPr>
              <a:t> </a:t>
            </a:r>
            <a:r>
              <a:rPr kumimoji="0" lang="en-US" sz="1600" b="0" i="0" u="none" strike="noStrike" cap="none" normalizeH="0" dirty="0" err="1" smtClean="0">
                <a:ln>
                  <a:noFill/>
                </a:ln>
                <a:solidFill>
                  <a:schemeClr val="bg2"/>
                </a:solidFill>
                <a:effectLst/>
                <a:latin typeface="AdvTT08640291"/>
                <a:cs typeface="Arial" pitchFamily="34" charset="0"/>
              </a:rPr>
              <a:t>colonscopia</a:t>
            </a:r>
            <a:r>
              <a:rPr kumimoji="0" lang="en-US" sz="1600" b="0" i="0" u="none" strike="noStrike" cap="none" normalizeH="0" dirty="0" smtClean="0">
                <a:ln>
                  <a:noFill/>
                </a:ln>
                <a:solidFill>
                  <a:schemeClr val="bg2"/>
                </a:solidFill>
                <a:effectLst/>
                <a:latin typeface="AdvTT08640291"/>
                <a:cs typeface="Arial" pitchFamily="34" charset="0"/>
              </a:rPr>
              <a:t> </a:t>
            </a:r>
            <a:r>
              <a:rPr kumimoji="0" lang="en-US" sz="1600" b="0" i="0" u="none" strike="noStrike" cap="none" normalizeH="0" dirty="0" err="1" smtClean="0">
                <a:ln>
                  <a:noFill/>
                </a:ln>
                <a:solidFill>
                  <a:schemeClr val="bg2"/>
                </a:solidFill>
                <a:effectLst/>
                <a:latin typeface="AdvTT08640291"/>
                <a:cs typeface="Arial" pitchFamily="34" charset="0"/>
              </a:rPr>
              <a:t>anormale</a:t>
            </a:r>
            <a:r>
              <a:rPr kumimoji="0" lang="en-US" sz="1600" b="0" i="0" u="none" strike="noStrike" cap="none" normalizeH="0" dirty="0" smtClean="0">
                <a:ln>
                  <a:noFill/>
                </a:ln>
                <a:solidFill>
                  <a:schemeClr val="bg2"/>
                </a:solidFill>
                <a:effectLst/>
                <a:latin typeface="AdvTT08640291"/>
                <a:cs typeface="Arial" pitchFamily="34" charset="0"/>
              </a:rPr>
              <a:t> </a:t>
            </a:r>
            <a:endParaRPr kumimoji="0" lang="it-IT" sz="1600" b="0" i="0" u="none" strike="noStrike" cap="none" normalizeH="0" baseline="0" dirty="0" smtClean="0">
              <a:ln>
                <a:noFill/>
              </a:ln>
              <a:solidFill>
                <a:schemeClr val="bg2"/>
              </a:solidFill>
              <a:effectLst/>
              <a:latin typeface="AdvTT08640291"/>
              <a:cs typeface="Arial" pitchFamily="34" charset="0"/>
            </a:endParaRPr>
          </a:p>
        </p:txBody>
      </p:sp>
      <p:sp>
        <p:nvSpPr>
          <p:cNvPr id="5" name="Rettangolo 4"/>
          <p:cNvSpPr/>
          <p:nvPr/>
        </p:nvSpPr>
        <p:spPr>
          <a:xfrm>
            <a:off x="3923928" y="4221088"/>
            <a:ext cx="4026980" cy="576064"/>
          </a:xfrm>
          <a:prstGeom prst="rect">
            <a:avLst/>
          </a:prstGeom>
          <a:solidFill>
            <a:srgbClr val="00B0F0">
              <a:alpha val="15000"/>
            </a:srgb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Rettangolo 2"/>
          <p:cNvSpPr/>
          <p:nvPr/>
        </p:nvSpPr>
        <p:spPr>
          <a:xfrm>
            <a:off x="395536" y="2211829"/>
            <a:ext cx="8424935" cy="2554545"/>
          </a:xfrm>
          <a:prstGeom prst="rect">
            <a:avLst/>
          </a:prstGeom>
          <a:solidFill>
            <a:srgbClr val="002060"/>
          </a:solidFill>
          <a:ln w="57150">
            <a:solidFill>
              <a:srgbClr val="FF0000"/>
            </a:solidFill>
          </a:ln>
        </p:spPr>
        <p:txBody>
          <a:bodyPr wrap="square">
            <a:spAutoFit/>
          </a:bodyPr>
          <a:lstStyle/>
          <a:p>
            <a:endParaRPr lang="en-US" sz="2000" dirty="0" smtClean="0">
              <a:solidFill>
                <a:srgbClr val="EEA0EE"/>
              </a:solidFill>
            </a:endParaRPr>
          </a:p>
          <a:p>
            <a:r>
              <a:rPr lang="en-US" sz="2000" dirty="0" smtClean="0">
                <a:solidFill>
                  <a:srgbClr val="EEA0EE"/>
                </a:solidFill>
              </a:rPr>
              <a:t> </a:t>
            </a:r>
            <a:r>
              <a:rPr lang="en-US" sz="2000" dirty="0" err="1" smtClean="0">
                <a:solidFill>
                  <a:srgbClr val="FF66FF"/>
                </a:solidFill>
              </a:rPr>
              <a:t>Opzioni</a:t>
            </a:r>
            <a:r>
              <a:rPr lang="en-US" sz="2000" dirty="0" smtClean="0">
                <a:solidFill>
                  <a:srgbClr val="FF66FF"/>
                </a:solidFill>
              </a:rPr>
              <a:t> </a:t>
            </a:r>
            <a:r>
              <a:rPr lang="en-US" sz="2000" dirty="0" err="1" smtClean="0">
                <a:solidFill>
                  <a:srgbClr val="FF66FF"/>
                </a:solidFill>
              </a:rPr>
              <a:t>più</a:t>
            </a:r>
            <a:r>
              <a:rPr lang="en-US" sz="2000" dirty="0" smtClean="0">
                <a:solidFill>
                  <a:srgbClr val="FF66FF"/>
                </a:solidFill>
              </a:rPr>
              <a:t> </a:t>
            </a:r>
            <a:r>
              <a:rPr lang="en-US" sz="2000" dirty="0" err="1" smtClean="0">
                <a:solidFill>
                  <a:srgbClr val="FF66FF"/>
                </a:solidFill>
              </a:rPr>
              <a:t>efficaci</a:t>
            </a:r>
            <a:r>
              <a:rPr lang="en-US" sz="2000" dirty="0" smtClean="0">
                <a:solidFill>
                  <a:srgbClr val="FF66FF"/>
                </a:solidFill>
              </a:rPr>
              <a:t>  per  </a:t>
            </a:r>
            <a:r>
              <a:rPr lang="en-US" sz="2000" dirty="0" err="1" smtClean="0">
                <a:solidFill>
                  <a:srgbClr val="FF66FF"/>
                </a:solidFill>
              </a:rPr>
              <a:t>ridurre</a:t>
            </a:r>
            <a:r>
              <a:rPr lang="en-US" sz="2000" dirty="0" smtClean="0">
                <a:solidFill>
                  <a:srgbClr val="FF66FF"/>
                </a:solidFill>
              </a:rPr>
              <a:t> la </a:t>
            </a:r>
            <a:r>
              <a:rPr lang="en-US" sz="2000" dirty="0" err="1" smtClean="0">
                <a:solidFill>
                  <a:srgbClr val="FF66FF"/>
                </a:solidFill>
              </a:rPr>
              <a:t>mortalità</a:t>
            </a:r>
            <a:r>
              <a:rPr lang="en-US" sz="2000" dirty="0" smtClean="0">
                <a:solidFill>
                  <a:srgbClr val="FF66FF"/>
                </a:solidFill>
              </a:rPr>
              <a:t> per CRC </a:t>
            </a:r>
            <a:r>
              <a:rPr lang="en-US" sz="2000" dirty="0" err="1" smtClean="0">
                <a:solidFill>
                  <a:srgbClr val="FF66FF"/>
                </a:solidFill>
              </a:rPr>
              <a:t>risultarono</a:t>
            </a:r>
            <a:r>
              <a:rPr lang="en-US" sz="2000" dirty="0" smtClean="0">
                <a:solidFill>
                  <a:srgbClr val="FF66FF"/>
                </a:solidFill>
              </a:rPr>
              <a:t> </a:t>
            </a:r>
          </a:p>
          <a:p>
            <a:endParaRPr lang="en-US" sz="2000" dirty="0" smtClean="0">
              <a:solidFill>
                <a:schemeClr val="bg1"/>
              </a:solidFill>
            </a:endParaRPr>
          </a:p>
          <a:p>
            <a:pPr marL="285750" indent="-285750">
              <a:buClr>
                <a:srgbClr val="00B0F0"/>
              </a:buClr>
              <a:buFont typeface="Wingdings" pitchFamily="2" charset="2"/>
              <a:buChar char="ü"/>
            </a:pPr>
            <a:r>
              <a:rPr lang="en-US" sz="2000" dirty="0" smtClean="0">
                <a:solidFill>
                  <a:schemeClr val="bg1"/>
                </a:solidFill>
              </a:rPr>
              <a:t> </a:t>
            </a:r>
            <a:r>
              <a:rPr lang="en-US" sz="2000" dirty="0" err="1" smtClean="0">
                <a:solidFill>
                  <a:schemeClr val="bg1"/>
                </a:solidFill>
              </a:rPr>
              <a:t>Essere</a:t>
            </a:r>
            <a:r>
              <a:rPr lang="en-US" sz="2000" dirty="0" smtClean="0">
                <a:solidFill>
                  <a:schemeClr val="bg1"/>
                </a:solidFill>
              </a:rPr>
              <a:t> in </a:t>
            </a:r>
            <a:r>
              <a:rPr lang="en-US" sz="2000" dirty="0" err="1" smtClean="0">
                <a:solidFill>
                  <a:schemeClr val="bg1"/>
                </a:solidFill>
              </a:rPr>
              <a:t>regola</a:t>
            </a:r>
            <a:r>
              <a:rPr lang="en-US" sz="2000" dirty="0" smtClean="0">
                <a:solidFill>
                  <a:schemeClr val="bg1"/>
                </a:solidFill>
              </a:rPr>
              <a:t> e </a:t>
            </a:r>
            <a:r>
              <a:rPr lang="en-US" sz="2000" dirty="0" err="1" smtClean="0">
                <a:solidFill>
                  <a:schemeClr val="bg1"/>
                </a:solidFill>
              </a:rPr>
              <a:t>aggiornati</a:t>
            </a:r>
            <a:r>
              <a:rPr lang="en-US" sz="2000" dirty="0" smtClean="0">
                <a:solidFill>
                  <a:schemeClr val="bg1"/>
                </a:solidFill>
              </a:rPr>
              <a:t> con I </a:t>
            </a:r>
            <a:r>
              <a:rPr lang="en-US" sz="2000" dirty="0" err="1" smtClean="0">
                <a:solidFill>
                  <a:schemeClr val="bg1"/>
                </a:solidFill>
              </a:rPr>
              <a:t>programmi</a:t>
            </a:r>
            <a:r>
              <a:rPr lang="en-US" sz="2000" dirty="0" smtClean="0">
                <a:solidFill>
                  <a:schemeClr val="bg1"/>
                </a:solidFill>
              </a:rPr>
              <a:t> di screening </a:t>
            </a:r>
          </a:p>
          <a:p>
            <a:pPr marL="285750" indent="-285750">
              <a:buClr>
                <a:srgbClr val="00B0F0"/>
              </a:buClr>
              <a:buFont typeface="Wingdings" pitchFamily="2" charset="2"/>
              <a:buChar char="ü"/>
            </a:pPr>
            <a:endParaRPr lang="en-US" sz="2000" dirty="0" smtClean="0">
              <a:solidFill>
                <a:schemeClr val="bg1"/>
              </a:solidFill>
            </a:endParaRPr>
          </a:p>
          <a:p>
            <a:pPr marL="285750" indent="-285750">
              <a:buClr>
                <a:srgbClr val="00B0F0"/>
              </a:buClr>
              <a:buFont typeface="Wingdings" pitchFamily="2" charset="2"/>
              <a:buChar char="ü"/>
            </a:pPr>
            <a:r>
              <a:rPr lang="en-US" sz="2000" dirty="0" err="1" smtClean="0">
                <a:solidFill>
                  <a:schemeClr val="bg1"/>
                </a:solidFill>
              </a:rPr>
              <a:t>Ricevere</a:t>
            </a:r>
            <a:r>
              <a:rPr lang="en-US" sz="2000" dirty="0" smtClean="0">
                <a:solidFill>
                  <a:schemeClr val="bg1"/>
                </a:solidFill>
              </a:rPr>
              <a:t> </a:t>
            </a:r>
            <a:r>
              <a:rPr lang="en-US" sz="2000" dirty="0" err="1" smtClean="0">
                <a:solidFill>
                  <a:schemeClr val="bg1"/>
                </a:solidFill>
              </a:rPr>
              <a:t>intervalli</a:t>
            </a:r>
            <a:r>
              <a:rPr lang="en-US" sz="2000" dirty="0" smtClean="0">
                <a:solidFill>
                  <a:schemeClr val="bg1"/>
                </a:solidFill>
              </a:rPr>
              <a:t> di </a:t>
            </a:r>
            <a:r>
              <a:rPr lang="en-US" sz="2000" dirty="0" err="1" smtClean="0">
                <a:solidFill>
                  <a:schemeClr val="bg1"/>
                </a:solidFill>
              </a:rPr>
              <a:t>sorveglianza</a:t>
            </a:r>
            <a:r>
              <a:rPr lang="en-US" sz="2000" dirty="0" smtClean="0">
                <a:solidFill>
                  <a:schemeClr val="bg1"/>
                </a:solidFill>
              </a:rPr>
              <a:t> </a:t>
            </a:r>
            <a:r>
              <a:rPr lang="en-US" sz="2000" dirty="0" err="1" smtClean="0">
                <a:solidFill>
                  <a:schemeClr val="bg1"/>
                </a:solidFill>
              </a:rPr>
              <a:t>appropriati</a:t>
            </a:r>
            <a:r>
              <a:rPr lang="en-US" sz="2000" dirty="0" smtClean="0">
                <a:solidFill>
                  <a:schemeClr val="bg1"/>
                </a:solidFill>
              </a:rPr>
              <a:t> </a:t>
            </a:r>
            <a:r>
              <a:rPr lang="en-US" sz="2000" dirty="0" err="1" smtClean="0">
                <a:solidFill>
                  <a:schemeClr val="bg1"/>
                </a:solidFill>
              </a:rPr>
              <a:t>soprattutto</a:t>
            </a:r>
            <a:r>
              <a:rPr lang="en-US" sz="2000" dirty="0" smtClean="0">
                <a:solidFill>
                  <a:schemeClr val="bg1"/>
                </a:solidFill>
              </a:rPr>
              <a:t> </a:t>
            </a:r>
            <a:r>
              <a:rPr lang="en-US" sz="2000" dirty="0" err="1" smtClean="0">
                <a:solidFill>
                  <a:schemeClr val="bg1"/>
                </a:solidFill>
              </a:rPr>
              <a:t>nei</a:t>
            </a:r>
            <a:r>
              <a:rPr lang="en-US" sz="2000" dirty="0" smtClean="0">
                <a:solidFill>
                  <a:schemeClr val="bg1"/>
                </a:solidFill>
              </a:rPr>
              <a:t> </a:t>
            </a:r>
            <a:r>
              <a:rPr lang="en-US" sz="2000" dirty="0" err="1" smtClean="0">
                <a:solidFill>
                  <a:schemeClr val="bg1"/>
                </a:solidFill>
              </a:rPr>
              <a:t>ptz</a:t>
            </a:r>
            <a:r>
              <a:rPr lang="en-US" sz="2000" dirty="0" smtClean="0">
                <a:solidFill>
                  <a:schemeClr val="bg1"/>
                </a:solidFill>
              </a:rPr>
              <a:t>. con </a:t>
            </a:r>
            <a:r>
              <a:rPr lang="en-US" sz="2000" dirty="0" err="1" smtClean="0">
                <a:solidFill>
                  <a:schemeClr val="bg1"/>
                </a:solidFill>
              </a:rPr>
              <a:t>esami</a:t>
            </a:r>
            <a:r>
              <a:rPr lang="en-US" sz="2000" dirty="0" smtClean="0">
                <a:solidFill>
                  <a:schemeClr val="bg1"/>
                </a:solidFill>
              </a:rPr>
              <a:t> </a:t>
            </a:r>
            <a:r>
              <a:rPr lang="en-US" sz="2000" dirty="0" err="1" smtClean="0">
                <a:solidFill>
                  <a:schemeClr val="bg1"/>
                </a:solidFill>
              </a:rPr>
              <a:t>anormali</a:t>
            </a:r>
            <a:r>
              <a:rPr lang="en-US" sz="2000" dirty="0" smtClean="0">
                <a:solidFill>
                  <a:schemeClr val="bg1"/>
                </a:solidFill>
              </a:rPr>
              <a:t> o </a:t>
            </a:r>
            <a:r>
              <a:rPr lang="en-US" sz="2000" dirty="0" err="1" smtClean="0">
                <a:solidFill>
                  <a:schemeClr val="bg1"/>
                </a:solidFill>
              </a:rPr>
              <a:t>incompleti</a:t>
            </a:r>
            <a:r>
              <a:rPr lang="en-US" sz="2000" dirty="0" smtClean="0">
                <a:solidFill>
                  <a:schemeClr val="bg1"/>
                </a:solidFill>
              </a:rPr>
              <a:t>.</a:t>
            </a:r>
          </a:p>
          <a:p>
            <a:pPr marL="285750" indent="-285750">
              <a:buClr>
                <a:srgbClr val="00B0F0"/>
              </a:buClr>
              <a:buFont typeface="Wingdings" pitchFamily="2" charset="2"/>
              <a:buChar char="ü"/>
            </a:pPr>
            <a:endParaRPr lang="it-IT" sz="2000" dirty="0">
              <a:solidFill>
                <a:schemeClr val="bg2"/>
              </a:solidFill>
            </a:endParaRPr>
          </a:p>
        </p:txBody>
      </p:sp>
    </p:spTree>
    <p:extLst>
      <p:ext uri="{BB962C8B-B14F-4D97-AF65-F5344CB8AC3E}">
        <p14:creationId xmlns="" xmlns:p14="http://schemas.microsoft.com/office/powerpoint/2010/main" val="1680786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0593" y="1172844"/>
            <a:ext cx="9108504" cy="56458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5494" y="21523"/>
            <a:ext cx="9108506" cy="11621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3886" y="905741"/>
            <a:ext cx="6698036" cy="2779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6948264" y="905047"/>
            <a:ext cx="1872208" cy="2135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CasellaDiTesto 1"/>
          <p:cNvSpPr txBox="1"/>
          <p:nvPr/>
        </p:nvSpPr>
        <p:spPr>
          <a:xfrm>
            <a:off x="1115616" y="1844824"/>
            <a:ext cx="646331" cy="369332"/>
          </a:xfrm>
          <a:prstGeom prst="rect">
            <a:avLst/>
          </a:prstGeom>
          <a:noFill/>
        </p:spPr>
        <p:txBody>
          <a:bodyPr wrap="none" rtlCol="0">
            <a:spAutoFit/>
          </a:bodyPr>
          <a:lstStyle/>
          <a:p>
            <a:r>
              <a:rPr lang="it-IT" dirty="0" smtClean="0">
                <a:solidFill>
                  <a:schemeClr val="tx1"/>
                </a:solidFill>
              </a:rPr>
              <a:t>85%</a:t>
            </a:r>
            <a:endParaRPr lang="it-IT" dirty="0">
              <a:solidFill>
                <a:schemeClr val="tx1"/>
              </a:solidFill>
            </a:endParaRPr>
          </a:p>
        </p:txBody>
      </p:sp>
      <p:sp>
        <p:nvSpPr>
          <p:cNvPr id="7" name="CasellaDiTesto 6"/>
          <p:cNvSpPr txBox="1"/>
          <p:nvPr/>
        </p:nvSpPr>
        <p:spPr>
          <a:xfrm>
            <a:off x="2195736" y="2564904"/>
            <a:ext cx="646331" cy="369332"/>
          </a:xfrm>
          <a:prstGeom prst="rect">
            <a:avLst/>
          </a:prstGeom>
          <a:noFill/>
        </p:spPr>
        <p:txBody>
          <a:bodyPr wrap="none" rtlCol="0">
            <a:spAutoFit/>
          </a:bodyPr>
          <a:lstStyle/>
          <a:p>
            <a:r>
              <a:rPr lang="it-IT" dirty="0">
                <a:solidFill>
                  <a:schemeClr val="tx1"/>
                </a:solidFill>
              </a:rPr>
              <a:t>6</a:t>
            </a:r>
            <a:r>
              <a:rPr lang="it-IT" dirty="0" smtClean="0">
                <a:solidFill>
                  <a:schemeClr val="tx1"/>
                </a:solidFill>
              </a:rPr>
              <a:t>5%</a:t>
            </a:r>
            <a:endParaRPr lang="it-IT" dirty="0">
              <a:solidFill>
                <a:schemeClr val="tx1"/>
              </a:solidFill>
            </a:endParaRPr>
          </a:p>
        </p:txBody>
      </p:sp>
      <p:sp>
        <p:nvSpPr>
          <p:cNvPr id="8" name="CasellaDiTesto 7"/>
          <p:cNvSpPr txBox="1"/>
          <p:nvPr/>
        </p:nvSpPr>
        <p:spPr>
          <a:xfrm>
            <a:off x="4348226" y="3995772"/>
            <a:ext cx="646331" cy="369332"/>
          </a:xfrm>
          <a:prstGeom prst="rect">
            <a:avLst/>
          </a:prstGeom>
          <a:noFill/>
        </p:spPr>
        <p:txBody>
          <a:bodyPr wrap="none" rtlCol="0">
            <a:spAutoFit/>
          </a:bodyPr>
          <a:lstStyle/>
          <a:p>
            <a:r>
              <a:rPr lang="it-IT" dirty="0" smtClean="0">
                <a:solidFill>
                  <a:schemeClr val="tx1"/>
                </a:solidFill>
              </a:rPr>
              <a:t>18%</a:t>
            </a:r>
            <a:endParaRPr lang="it-IT" dirty="0">
              <a:solidFill>
                <a:schemeClr val="tx1"/>
              </a:solidFill>
            </a:endParaRPr>
          </a:p>
        </p:txBody>
      </p:sp>
      <p:sp>
        <p:nvSpPr>
          <p:cNvPr id="9" name="CasellaDiTesto 8"/>
          <p:cNvSpPr txBox="1"/>
          <p:nvPr/>
        </p:nvSpPr>
        <p:spPr>
          <a:xfrm>
            <a:off x="7057534" y="4365104"/>
            <a:ext cx="518091" cy="369332"/>
          </a:xfrm>
          <a:prstGeom prst="rect">
            <a:avLst/>
          </a:prstGeom>
          <a:noFill/>
        </p:spPr>
        <p:txBody>
          <a:bodyPr wrap="none" rtlCol="0">
            <a:spAutoFit/>
          </a:bodyPr>
          <a:lstStyle/>
          <a:p>
            <a:r>
              <a:rPr lang="it-IT" dirty="0" smtClean="0">
                <a:solidFill>
                  <a:schemeClr val="tx1"/>
                </a:solidFill>
              </a:rPr>
              <a:t>2%</a:t>
            </a:r>
            <a:endParaRPr lang="it-IT" dirty="0">
              <a:solidFill>
                <a:schemeClr val="tx1"/>
              </a:solidFill>
            </a:endParaRPr>
          </a:p>
        </p:txBody>
      </p:sp>
      <p:sp>
        <p:nvSpPr>
          <p:cNvPr id="10" name="Rettangolo 9"/>
          <p:cNvSpPr/>
          <p:nvPr/>
        </p:nvSpPr>
        <p:spPr>
          <a:xfrm>
            <a:off x="1115616" y="2198912"/>
            <a:ext cx="504056" cy="2670248"/>
          </a:xfrm>
          <a:prstGeom prst="rect">
            <a:avLst/>
          </a:prstGeom>
          <a:solidFill>
            <a:srgbClr val="FF0000">
              <a:alpha val="83000"/>
            </a:srgb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p:cNvSpPr/>
          <p:nvPr/>
        </p:nvSpPr>
        <p:spPr>
          <a:xfrm>
            <a:off x="2202290" y="2929482"/>
            <a:ext cx="504056" cy="1939678"/>
          </a:xfrm>
          <a:prstGeom prst="rect">
            <a:avLst/>
          </a:prstGeom>
          <a:solidFill>
            <a:srgbClr val="FF0000">
              <a:alpha val="83000"/>
            </a:srgb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p:cNvSpPr/>
          <p:nvPr/>
        </p:nvSpPr>
        <p:spPr>
          <a:xfrm>
            <a:off x="4386311" y="4365104"/>
            <a:ext cx="504056" cy="521140"/>
          </a:xfrm>
          <a:prstGeom prst="rect">
            <a:avLst/>
          </a:prstGeom>
          <a:solidFill>
            <a:srgbClr val="FF0000">
              <a:alpha val="83000"/>
            </a:srgb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p:cNvSpPr/>
          <p:nvPr/>
        </p:nvSpPr>
        <p:spPr>
          <a:xfrm>
            <a:off x="7057534" y="4734436"/>
            <a:ext cx="504056" cy="151808"/>
          </a:xfrm>
          <a:prstGeom prst="rect">
            <a:avLst/>
          </a:prstGeom>
          <a:solidFill>
            <a:srgbClr val="FF0000">
              <a:alpha val="83000"/>
            </a:srgb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 xmlns:p14="http://schemas.microsoft.com/office/powerpoint/2010/main" val="4203937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strips(downLeft)">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strips(downLeft)">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Left)">
                                      <p:cBhvr>
                                        <p:cTn id="23" dur="500"/>
                                        <p:tgtEl>
                                          <p:spTgt spid="8"/>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strips(downLeft)">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strips(downLeft)">
                                      <p:cBhvr>
                                        <p:cTn id="31" dur="500"/>
                                        <p:tgtEl>
                                          <p:spTgt spid="9"/>
                                        </p:tgtEl>
                                      </p:cBhvr>
                                    </p:animEffect>
                                  </p:childTnLst>
                                </p:cTn>
                              </p:par>
                              <p:par>
                                <p:cTn id="32" presetID="18" presetClass="entr" presetSubtype="12"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strips(downLeft)">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P spid="10" grpId="0" animBg="1"/>
      <p:bldP spid="11" grpId="0" animBg="1"/>
      <p:bldP spid="12" grpId="0" animBg="1"/>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14348" y="1785926"/>
            <a:ext cx="7286676" cy="3154710"/>
          </a:xfrm>
          <a:prstGeom prst="rect">
            <a:avLst/>
          </a:prstGeom>
          <a:noFill/>
        </p:spPr>
        <p:txBody>
          <a:bodyPr wrap="square" rtlCol="0">
            <a:spAutoFit/>
          </a:bodyPr>
          <a:lstStyle/>
          <a:p>
            <a:pPr algn="ctr"/>
            <a:r>
              <a:rPr lang="it-IT" sz="19900" dirty="0" smtClean="0"/>
              <a:t>FINE</a:t>
            </a:r>
            <a:endParaRPr lang="it-IT" sz="199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88490" y="49560"/>
            <a:ext cx="9020014" cy="1219200"/>
          </a:xfrm>
          <a:prstGeom prst="rect">
            <a:avLst/>
          </a:prstGeom>
          <a:noFill/>
          <a:ln w="57150">
            <a:solidFill>
              <a:srgbClr val="0070C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Rectangle 4"/>
          <p:cNvSpPr>
            <a:spLocks noChangeArrowheads="1"/>
          </p:cNvSpPr>
          <p:nvPr/>
        </p:nvSpPr>
        <p:spPr bwMode="auto">
          <a:xfrm>
            <a:off x="5292080" y="930206"/>
            <a:ext cx="3168352" cy="3385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600" b="0" i="1" u="none" strike="noStrike" cap="none" normalizeH="0" baseline="0" dirty="0" err="1" smtClean="0">
                <a:ln>
                  <a:noFill/>
                </a:ln>
                <a:solidFill>
                  <a:schemeClr val="tx1"/>
                </a:solidFill>
                <a:effectLst/>
                <a:latin typeface="Lato"/>
                <a:cs typeface="Arial" pitchFamily="34" charset="0"/>
              </a:rPr>
              <a:t>Cancer</a:t>
            </a:r>
            <a:r>
              <a:rPr kumimoji="0" lang="it-IT" sz="1600" b="0" i="1" u="none" strike="noStrike" cap="none" normalizeH="0" baseline="0" dirty="0" smtClean="0">
                <a:ln>
                  <a:noFill/>
                </a:ln>
                <a:solidFill>
                  <a:schemeClr val="tx1"/>
                </a:solidFill>
                <a:effectLst/>
                <a:latin typeface="Lato"/>
                <a:cs typeface="Arial" pitchFamily="34" charset="0"/>
              </a:rPr>
              <a:t>. </a:t>
            </a:r>
            <a:r>
              <a:rPr kumimoji="0" lang="it-IT" sz="1600" b="0" i="0" u="none" strike="noStrike" cap="none" normalizeH="0" baseline="0" dirty="0" smtClean="0">
                <a:ln>
                  <a:noFill/>
                </a:ln>
                <a:solidFill>
                  <a:schemeClr val="tx1"/>
                </a:solidFill>
                <a:effectLst/>
                <a:latin typeface="Lato"/>
                <a:cs typeface="Arial" pitchFamily="34" charset="0"/>
              </a:rPr>
              <a:t>2023;129:1156</a:t>
            </a:r>
            <a:r>
              <a:rPr kumimoji="0" lang="it-IT" sz="1600" b="0" i="0" u="none" strike="noStrike" cap="none" normalizeH="0" baseline="0" dirty="0" smtClean="0">
                <a:ln>
                  <a:noFill/>
                </a:ln>
                <a:solidFill>
                  <a:schemeClr val="tx1"/>
                </a:solidFill>
                <a:effectLst/>
                <a:latin typeface="STIX"/>
                <a:cs typeface="Arial" pitchFamily="34" charset="0"/>
              </a:rPr>
              <a:t>–</a:t>
            </a:r>
            <a:r>
              <a:rPr kumimoji="0" lang="it-IT" sz="1600" b="0" i="0" u="none" strike="noStrike" cap="none" normalizeH="0" baseline="0" dirty="0" smtClean="0">
                <a:ln>
                  <a:noFill/>
                </a:ln>
                <a:solidFill>
                  <a:schemeClr val="tx1"/>
                </a:solidFill>
                <a:effectLst/>
                <a:latin typeface="Lato"/>
                <a:cs typeface="Arial" pitchFamily="34" charset="0"/>
              </a:rPr>
              <a:t>1158 </a:t>
            </a:r>
            <a:endParaRPr kumimoji="0" lang="it-IT" sz="4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5"/>
          <p:cNvSpPr>
            <a:spLocks noChangeArrowheads="1"/>
          </p:cNvSpPr>
          <p:nvPr/>
        </p:nvSpPr>
        <p:spPr bwMode="auto">
          <a:xfrm>
            <a:off x="5292080" y="620067"/>
            <a:ext cx="2880320"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Lato"/>
                <a:cs typeface="Arial" pitchFamily="34" charset="0"/>
              </a:rPr>
              <a:t>Beverly </a:t>
            </a:r>
            <a:r>
              <a:rPr kumimoji="0" lang="it-IT" b="0" i="0" u="none" strike="noStrike" cap="none" normalizeH="0" baseline="0" dirty="0" err="1" smtClean="0">
                <a:ln>
                  <a:noFill/>
                </a:ln>
                <a:solidFill>
                  <a:schemeClr val="tx1"/>
                </a:solidFill>
                <a:effectLst/>
                <a:latin typeface="Lato"/>
                <a:cs typeface="Arial" pitchFamily="34" charset="0"/>
              </a:rPr>
              <a:t>Beth</a:t>
            </a:r>
            <a:r>
              <a:rPr kumimoji="0" lang="it-IT" b="0" i="0" u="none" strike="noStrike" cap="none" normalizeH="0" baseline="0" dirty="0" smtClean="0">
                <a:ln>
                  <a:noFill/>
                </a:ln>
                <a:solidFill>
                  <a:schemeClr val="tx1"/>
                </a:solidFill>
                <a:effectLst/>
                <a:latin typeface="Lato"/>
                <a:cs typeface="Arial" pitchFamily="34" charset="0"/>
              </a:rPr>
              <a:t> Green </a:t>
            </a:r>
            <a:endParaRPr kumimoji="0" lang="it-IT" sz="4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ttangolo 3"/>
          <p:cNvSpPr/>
          <p:nvPr/>
        </p:nvSpPr>
        <p:spPr>
          <a:xfrm>
            <a:off x="88490" y="1582341"/>
            <a:ext cx="8803990" cy="5324535"/>
          </a:xfrm>
          <a:prstGeom prst="rect">
            <a:avLst/>
          </a:prstGeom>
          <a:solidFill>
            <a:srgbClr val="002060"/>
          </a:solidFill>
          <a:ln w="57150">
            <a:solidFill>
              <a:srgbClr val="00B0F0"/>
            </a:solidFill>
          </a:ln>
        </p:spPr>
        <p:txBody>
          <a:bodyPr wrap="square">
            <a:spAutoFit/>
          </a:bodyPr>
          <a:lstStyle/>
          <a:p>
            <a:r>
              <a:rPr lang="en-US" dirty="0" smtClean="0">
                <a:solidFill>
                  <a:srgbClr val="92D050"/>
                </a:solidFill>
              </a:rPr>
              <a:t> </a:t>
            </a:r>
            <a:r>
              <a:rPr lang="en-US" sz="2400" dirty="0" smtClean="0">
                <a:solidFill>
                  <a:srgbClr val="92D050"/>
                </a:solidFill>
              </a:rPr>
              <a:t>Defensive information processing (DIP) to avoid FIT for CRC screening.</a:t>
            </a:r>
          </a:p>
          <a:p>
            <a:endParaRPr lang="en-US" sz="2400" dirty="0" smtClean="0">
              <a:solidFill>
                <a:schemeClr val="bg2"/>
              </a:solidFill>
            </a:endParaRPr>
          </a:p>
          <a:p>
            <a:r>
              <a:rPr lang="en-US" sz="2400" dirty="0" smtClean="0">
                <a:solidFill>
                  <a:schemeClr val="bg2"/>
                </a:solidFill>
              </a:rPr>
              <a:t>DIP is a way of reducing the negative psychological effects of threats such as cancer and may influence health‐protective behaviors such as the completion of recommended cancer screening.</a:t>
            </a:r>
          </a:p>
          <a:p>
            <a:endParaRPr lang="en-US" sz="2800" dirty="0" smtClean="0">
              <a:solidFill>
                <a:schemeClr val="bg2"/>
              </a:solidFill>
            </a:endParaRPr>
          </a:p>
          <a:p>
            <a:r>
              <a:rPr lang="en-US" sz="2400" dirty="0" smtClean="0">
                <a:solidFill>
                  <a:schemeClr val="bg2"/>
                </a:solidFill>
              </a:rPr>
              <a:t>Suppression may be the most common defensive behavior when receiving an invitation in the mail to complete a FIT kit </a:t>
            </a:r>
          </a:p>
          <a:p>
            <a:endParaRPr lang="en-US" sz="2400" dirty="0" smtClean="0">
              <a:solidFill>
                <a:schemeClr val="bg2"/>
              </a:solidFill>
            </a:endParaRPr>
          </a:p>
          <a:p>
            <a:r>
              <a:rPr lang="en-US" sz="2400" dirty="0" smtClean="0">
                <a:solidFill>
                  <a:schemeClr val="bg2"/>
                </a:solidFill>
              </a:rPr>
              <a:t>A face‐to‐face clinician recommendation it’s effective to complete CRC screening. (trough electronic health record if patients don’t  respond to mailed outreach)</a:t>
            </a:r>
          </a:p>
          <a:p>
            <a:endParaRPr lang="it-IT" sz="2400" dirty="0">
              <a:solidFill>
                <a:schemeClr val="bg2"/>
              </a:solidFill>
            </a:endParaRPr>
          </a:p>
        </p:txBody>
      </p:sp>
    </p:spTree>
    <p:extLst>
      <p:ext uri="{BB962C8B-B14F-4D97-AF65-F5344CB8AC3E}">
        <p14:creationId xmlns="" xmlns:p14="http://schemas.microsoft.com/office/powerpoint/2010/main" val="36225738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2008" y="1268760"/>
            <a:ext cx="8964488" cy="5499182"/>
          </a:xfrm>
          <a:prstGeom prst="rect">
            <a:avLst/>
          </a:prstGeom>
          <a:noFill/>
          <a:ln w="63500">
            <a:solidFill>
              <a:srgbClr val="00206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1358" y="44624"/>
            <a:ext cx="8975138" cy="1080120"/>
          </a:xfrm>
          <a:prstGeom prst="rect">
            <a:avLst/>
          </a:prstGeom>
          <a:noFill/>
          <a:ln w="63500">
            <a:solidFill>
              <a:srgbClr val="0070C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484"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300192" y="643461"/>
            <a:ext cx="2243336" cy="2652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317611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2115"/>
            <a:ext cx="9203880" cy="69595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771965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1358" y="44624"/>
            <a:ext cx="8975138" cy="1080120"/>
          </a:xfrm>
          <a:prstGeom prst="rect">
            <a:avLst/>
          </a:prstGeom>
          <a:noFill/>
          <a:ln w="63500">
            <a:solidFill>
              <a:srgbClr val="0070C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484"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300192" y="643461"/>
            <a:ext cx="2243336" cy="2652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3554"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0305" y="1268760"/>
            <a:ext cx="8996191" cy="5544616"/>
          </a:xfrm>
          <a:prstGeom prst="rect">
            <a:avLst/>
          </a:prstGeom>
          <a:noFill/>
          <a:ln w="63500">
            <a:solidFill>
              <a:srgbClr val="FF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Rettangolo 8"/>
          <p:cNvSpPr/>
          <p:nvPr/>
        </p:nvSpPr>
        <p:spPr>
          <a:xfrm>
            <a:off x="0" y="4869160"/>
            <a:ext cx="8975138" cy="1008112"/>
          </a:xfrm>
          <a:prstGeom prst="rect">
            <a:avLst/>
          </a:prstGeom>
          <a:solidFill>
            <a:srgbClr val="00B0F0">
              <a:alpha val="15000"/>
            </a:srgb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ctangle 5"/>
          <p:cNvSpPr>
            <a:spLocks noChangeArrowheads="1"/>
          </p:cNvSpPr>
          <p:nvPr/>
        </p:nvSpPr>
        <p:spPr bwMode="auto">
          <a:xfrm>
            <a:off x="47038" y="4509120"/>
            <a:ext cx="8982724" cy="338554"/>
          </a:xfrm>
          <a:prstGeom prst="rect">
            <a:avLst/>
          </a:prstGeom>
          <a:solidFill>
            <a:srgbClr val="002060"/>
          </a:solidFill>
          <a:ln w="38100">
            <a:solidFill>
              <a:srgbClr val="00B0F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600" b="0" i="0" u="none" strike="noStrike" cap="none" normalizeH="0" baseline="0" dirty="0" err="1" smtClean="0">
                <a:ln>
                  <a:noFill/>
                </a:ln>
                <a:solidFill>
                  <a:schemeClr val="bg2"/>
                </a:solidFill>
                <a:effectLst/>
                <a:latin typeface="Lato"/>
                <a:cs typeface="Arial" pitchFamily="34" charset="0"/>
              </a:rPr>
              <a:t>Adjusted</a:t>
            </a:r>
            <a:r>
              <a:rPr kumimoji="0" lang="it-IT" sz="1600" b="0" i="0" u="none" strike="noStrike" cap="none" normalizeH="0" baseline="0" dirty="0" smtClean="0">
                <a:ln>
                  <a:noFill/>
                </a:ln>
                <a:solidFill>
                  <a:schemeClr val="bg2"/>
                </a:solidFill>
                <a:effectLst/>
                <a:latin typeface="Lato"/>
                <a:cs typeface="Arial" pitchFamily="34" charset="0"/>
              </a:rPr>
              <a:t> </a:t>
            </a:r>
            <a:r>
              <a:rPr kumimoji="0" lang="it-IT" sz="1600" b="0" i="0" u="none" strike="noStrike" cap="none" normalizeH="0" baseline="0" dirty="0" err="1" smtClean="0">
                <a:ln>
                  <a:noFill/>
                </a:ln>
                <a:solidFill>
                  <a:schemeClr val="bg2"/>
                </a:solidFill>
                <a:effectLst/>
                <a:latin typeface="Lato"/>
                <a:cs typeface="Arial" pitchFamily="34" charset="0"/>
              </a:rPr>
              <a:t>ORs</a:t>
            </a:r>
            <a:r>
              <a:rPr kumimoji="0" lang="it-IT" sz="1600" b="0" i="0" u="none" strike="noStrike" cap="none" normalizeH="0" baseline="0" dirty="0" smtClean="0">
                <a:ln>
                  <a:noFill/>
                </a:ln>
                <a:solidFill>
                  <a:schemeClr val="bg2"/>
                </a:solidFill>
                <a:effectLst/>
                <a:latin typeface="Lato"/>
                <a:cs typeface="Arial" pitchFamily="34" charset="0"/>
              </a:rPr>
              <a:t> for FIT screening  </a:t>
            </a:r>
            <a:r>
              <a:rPr kumimoji="0" lang="it-IT" sz="1600" b="0" i="0" u="none" strike="noStrike" cap="none" normalizeH="0" baseline="0" dirty="0" err="1" smtClean="0">
                <a:ln>
                  <a:noFill/>
                </a:ln>
                <a:solidFill>
                  <a:schemeClr val="bg2"/>
                </a:solidFill>
                <a:effectLst/>
                <a:latin typeface="Lato"/>
                <a:cs typeface="Arial" pitchFamily="34" charset="0"/>
              </a:rPr>
              <a:t>cancer</a:t>
            </a:r>
            <a:r>
              <a:rPr kumimoji="0" lang="it-IT" sz="1600" b="0" i="0" u="none" strike="noStrike" cap="none" normalizeH="0" baseline="0" dirty="0" smtClean="0">
                <a:ln>
                  <a:noFill/>
                </a:ln>
                <a:solidFill>
                  <a:schemeClr val="bg2"/>
                </a:solidFill>
                <a:effectLst/>
                <a:latin typeface="Lato"/>
                <a:cs typeface="Arial" pitchFamily="34" charset="0"/>
              </a:rPr>
              <a:t> screening by DIP </a:t>
            </a:r>
            <a:r>
              <a:rPr kumimoji="0" lang="it-IT" sz="1600" b="0" i="0" u="none" strike="noStrike" cap="none" normalizeH="0" baseline="0" dirty="0" err="1" smtClean="0">
                <a:ln>
                  <a:noFill/>
                </a:ln>
                <a:solidFill>
                  <a:schemeClr val="bg2"/>
                </a:solidFill>
                <a:effectLst/>
                <a:latin typeface="Lato"/>
                <a:cs typeface="Arial" pitchFamily="34" charset="0"/>
              </a:rPr>
              <a:t>subscales</a:t>
            </a:r>
            <a:r>
              <a:rPr kumimoji="0" lang="it-IT" sz="1600" b="0" i="0" u="none" strike="noStrike" cap="none" normalizeH="0" baseline="0" dirty="0" smtClean="0">
                <a:ln>
                  <a:noFill/>
                </a:ln>
                <a:solidFill>
                  <a:schemeClr val="bg2"/>
                </a:solidFill>
                <a:effectLst/>
                <a:latin typeface="Lato"/>
                <a:cs typeface="Arial" pitchFamily="34" charset="0"/>
              </a:rPr>
              <a:t> with 95% </a:t>
            </a:r>
            <a:r>
              <a:rPr kumimoji="0" lang="it-IT" sz="1600" b="0" i="0" u="none" strike="noStrike" cap="none" normalizeH="0" baseline="0" dirty="0" err="1" smtClean="0">
                <a:ln>
                  <a:noFill/>
                </a:ln>
                <a:solidFill>
                  <a:schemeClr val="bg2"/>
                </a:solidFill>
                <a:effectLst/>
                <a:latin typeface="Lato"/>
                <a:cs typeface="Arial" pitchFamily="34" charset="0"/>
              </a:rPr>
              <a:t>CIs</a:t>
            </a:r>
            <a:r>
              <a:rPr kumimoji="0" lang="it-IT" sz="1600" b="0" i="0" u="none" strike="noStrike" cap="none" normalizeH="0" baseline="0" dirty="0" smtClean="0">
                <a:ln>
                  <a:noFill/>
                </a:ln>
                <a:solidFill>
                  <a:schemeClr val="bg2"/>
                </a:solidFill>
                <a:effectLst/>
                <a:latin typeface="Lato"/>
                <a:cs typeface="Arial" pitchFamily="34" charset="0"/>
              </a:rPr>
              <a:t> and </a:t>
            </a:r>
            <a:r>
              <a:rPr kumimoji="0" lang="it-IT" sz="1600" b="0" i="1" u="none" strike="noStrike" cap="none" normalizeH="0" baseline="0" dirty="0" smtClean="0">
                <a:ln>
                  <a:noFill/>
                </a:ln>
                <a:solidFill>
                  <a:schemeClr val="bg2"/>
                </a:solidFill>
                <a:effectLst/>
                <a:latin typeface="Lato"/>
                <a:cs typeface="Arial" pitchFamily="34" charset="0"/>
              </a:rPr>
              <a:t>p </a:t>
            </a:r>
            <a:endParaRPr kumimoji="0" lang="it-IT" sz="4400" b="0" i="0" u="none" strike="noStrike" cap="none" normalizeH="0" baseline="0" dirty="0" smtClean="0">
              <a:ln>
                <a:noFill/>
              </a:ln>
              <a:solidFill>
                <a:schemeClr val="bg2"/>
              </a:solidFill>
              <a:effectLst/>
              <a:latin typeface="Arial" pitchFamily="34" charset="0"/>
              <a:cs typeface="Arial" pitchFamily="34" charset="0"/>
            </a:endParaRPr>
          </a:p>
        </p:txBody>
      </p:sp>
    </p:spTree>
    <p:extLst>
      <p:ext uri="{BB962C8B-B14F-4D97-AF65-F5344CB8AC3E}">
        <p14:creationId xmlns:p14="http://schemas.microsoft.com/office/powerpoint/2010/main" xmlns="" val="369835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500"/>
                                        <p:tgtEl>
                                          <p:spTgt spid="9"/>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strips(downLeft)">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1358" y="44624"/>
            <a:ext cx="8975138" cy="1080120"/>
          </a:xfrm>
          <a:prstGeom prst="rect">
            <a:avLst/>
          </a:prstGeom>
          <a:noFill/>
          <a:ln w="63500">
            <a:solidFill>
              <a:srgbClr val="0070C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484"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300192" y="643461"/>
            <a:ext cx="2243336" cy="2652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1506"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7516" y="1268760"/>
            <a:ext cx="8978980" cy="5472608"/>
          </a:xfrm>
          <a:prstGeom prst="rect">
            <a:avLst/>
          </a:prstGeom>
          <a:noFill/>
          <a:ln w="50800">
            <a:solidFill>
              <a:srgbClr val="00206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ttangolo 5"/>
          <p:cNvSpPr/>
          <p:nvPr/>
        </p:nvSpPr>
        <p:spPr>
          <a:xfrm>
            <a:off x="120922" y="2924943"/>
            <a:ext cx="8627542" cy="288032"/>
          </a:xfrm>
          <a:prstGeom prst="rect">
            <a:avLst/>
          </a:prstGeom>
          <a:solidFill>
            <a:srgbClr val="00B0F0">
              <a:alpha val="15000"/>
            </a:srgb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p:cNvSpPr/>
          <p:nvPr/>
        </p:nvSpPr>
        <p:spPr>
          <a:xfrm>
            <a:off x="91957" y="4005064"/>
            <a:ext cx="8656507" cy="288032"/>
          </a:xfrm>
          <a:prstGeom prst="rect">
            <a:avLst/>
          </a:prstGeom>
          <a:solidFill>
            <a:srgbClr val="00B0F0">
              <a:alpha val="15000"/>
            </a:srgb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p:cNvSpPr/>
          <p:nvPr/>
        </p:nvSpPr>
        <p:spPr>
          <a:xfrm>
            <a:off x="72292" y="5013176"/>
            <a:ext cx="8676172" cy="288032"/>
          </a:xfrm>
          <a:prstGeom prst="rect">
            <a:avLst/>
          </a:prstGeom>
          <a:solidFill>
            <a:srgbClr val="00B0F0">
              <a:alpha val="15000"/>
            </a:srgb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xmlns="" val="231909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par>
                                <p:cTn id="13" presetID="18" presetClass="entr" presetSubtype="12"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par>
                                <p:cTn id="21" presetID="18" presetClass="entr" presetSubtype="12"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Left)">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8490" y="49560"/>
            <a:ext cx="9020014" cy="1219200"/>
          </a:xfrm>
          <a:prstGeom prst="rect">
            <a:avLst/>
          </a:prstGeom>
          <a:noFill/>
          <a:ln w="57150">
            <a:solidFill>
              <a:srgbClr val="0070C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4"/>
          <p:cNvSpPr>
            <a:spLocks noChangeArrowheads="1"/>
          </p:cNvSpPr>
          <p:nvPr/>
        </p:nvSpPr>
        <p:spPr bwMode="auto">
          <a:xfrm>
            <a:off x="5292080" y="930206"/>
            <a:ext cx="3168352"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600" b="0" i="1" u="none" strike="noStrike" cap="none" normalizeH="0" baseline="0" dirty="0" err="1" smtClean="0">
                <a:ln>
                  <a:noFill/>
                </a:ln>
                <a:solidFill>
                  <a:schemeClr val="tx1"/>
                </a:solidFill>
                <a:effectLst/>
                <a:latin typeface="Lato"/>
                <a:cs typeface="Arial" pitchFamily="34" charset="0"/>
              </a:rPr>
              <a:t>Cancer</a:t>
            </a:r>
            <a:r>
              <a:rPr kumimoji="0" lang="it-IT" sz="1600" b="0" i="1" u="none" strike="noStrike" cap="none" normalizeH="0" baseline="0" dirty="0" smtClean="0">
                <a:ln>
                  <a:noFill/>
                </a:ln>
                <a:solidFill>
                  <a:schemeClr val="tx1"/>
                </a:solidFill>
                <a:effectLst/>
                <a:latin typeface="Lato"/>
                <a:cs typeface="Arial" pitchFamily="34" charset="0"/>
              </a:rPr>
              <a:t>. </a:t>
            </a:r>
            <a:r>
              <a:rPr kumimoji="0" lang="it-IT" sz="1600" b="0" i="0" u="none" strike="noStrike" cap="none" normalizeH="0" baseline="0" dirty="0" smtClean="0">
                <a:ln>
                  <a:noFill/>
                </a:ln>
                <a:solidFill>
                  <a:schemeClr val="tx1"/>
                </a:solidFill>
                <a:effectLst/>
                <a:latin typeface="Lato"/>
                <a:cs typeface="Arial" pitchFamily="34" charset="0"/>
              </a:rPr>
              <a:t>2023;129:1156</a:t>
            </a:r>
            <a:r>
              <a:rPr kumimoji="0" lang="it-IT" sz="1600" b="0" i="0" u="none" strike="noStrike" cap="none" normalizeH="0" baseline="0" dirty="0" smtClean="0">
                <a:ln>
                  <a:noFill/>
                </a:ln>
                <a:solidFill>
                  <a:schemeClr val="tx1"/>
                </a:solidFill>
                <a:effectLst/>
                <a:latin typeface="STIX"/>
                <a:cs typeface="Arial" pitchFamily="34" charset="0"/>
              </a:rPr>
              <a:t>–</a:t>
            </a:r>
            <a:r>
              <a:rPr kumimoji="0" lang="it-IT" sz="1600" b="0" i="0" u="none" strike="noStrike" cap="none" normalizeH="0" baseline="0" dirty="0" smtClean="0">
                <a:ln>
                  <a:noFill/>
                </a:ln>
                <a:solidFill>
                  <a:schemeClr val="tx1"/>
                </a:solidFill>
                <a:effectLst/>
                <a:latin typeface="Lato"/>
                <a:cs typeface="Arial" pitchFamily="34" charset="0"/>
              </a:rPr>
              <a:t>1158 </a:t>
            </a:r>
            <a:endParaRPr kumimoji="0" lang="it-IT" sz="4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5"/>
          <p:cNvSpPr>
            <a:spLocks noChangeArrowheads="1"/>
          </p:cNvSpPr>
          <p:nvPr/>
        </p:nvSpPr>
        <p:spPr bwMode="auto">
          <a:xfrm>
            <a:off x="5292080" y="620067"/>
            <a:ext cx="288032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Lato"/>
                <a:cs typeface="Arial" pitchFamily="34" charset="0"/>
              </a:rPr>
              <a:t>Beverly </a:t>
            </a:r>
            <a:r>
              <a:rPr kumimoji="0" lang="it-IT" b="0" i="0" u="none" strike="noStrike" cap="none" normalizeH="0" baseline="0" dirty="0" err="1" smtClean="0">
                <a:ln>
                  <a:noFill/>
                </a:ln>
                <a:solidFill>
                  <a:schemeClr val="tx1"/>
                </a:solidFill>
                <a:effectLst/>
                <a:latin typeface="Lato"/>
                <a:cs typeface="Arial" pitchFamily="34" charset="0"/>
              </a:rPr>
              <a:t>Beth</a:t>
            </a:r>
            <a:r>
              <a:rPr kumimoji="0" lang="it-IT" b="0" i="0" u="none" strike="noStrike" cap="none" normalizeH="0" baseline="0" dirty="0" smtClean="0">
                <a:ln>
                  <a:noFill/>
                </a:ln>
                <a:solidFill>
                  <a:schemeClr val="tx1"/>
                </a:solidFill>
                <a:effectLst/>
                <a:latin typeface="Lato"/>
                <a:cs typeface="Arial" pitchFamily="34" charset="0"/>
              </a:rPr>
              <a:t> Green </a:t>
            </a:r>
            <a:endParaRPr kumimoji="0" lang="it-IT" sz="4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ttangolo 3"/>
          <p:cNvSpPr/>
          <p:nvPr/>
        </p:nvSpPr>
        <p:spPr>
          <a:xfrm>
            <a:off x="88490" y="1582341"/>
            <a:ext cx="8803990" cy="5324535"/>
          </a:xfrm>
          <a:prstGeom prst="rect">
            <a:avLst/>
          </a:prstGeom>
          <a:solidFill>
            <a:srgbClr val="002060"/>
          </a:solidFill>
          <a:ln w="57150">
            <a:solidFill>
              <a:srgbClr val="00B0F0"/>
            </a:solidFill>
          </a:ln>
        </p:spPr>
        <p:txBody>
          <a:bodyPr wrap="square">
            <a:spAutoFit/>
          </a:bodyPr>
          <a:lstStyle/>
          <a:p>
            <a:r>
              <a:rPr lang="en-US" dirty="0" smtClean="0">
                <a:solidFill>
                  <a:srgbClr val="92D050"/>
                </a:solidFill>
              </a:rPr>
              <a:t> </a:t>
            </a:r>
            <a:r>
              <a:rPr lang="en-US" sz="2400" dirty="0" smtClean="0">
                <a:solidFill>
                  <a:srgbClr val="92D050"/>
                </a:solidFill>
              </a:rPr>
              <a:t>Defensive information processing (DIP) to avoid FIT for CRC screening.</a:t>
            </a:r>
          </a:p>
          <a:p>
            <a:endParaRPr lang="en-US" sz="2400" dirty="0" smtClean="0">
              <a:solidFill>
                <a:schemeClr val="bg2"/>
              </a:solidFill>
            </a:endParaRPr>
          </a:p>
          <a:p>
            <a:r>
              <a:rPr lang="en-US" sz="2400" dirty="0" smtClean="0">
                <a:solidFill>
                  <a:schemeClr val="bg2"/>
                </a:solidFill>
              </a:rPr>
              <a:t>DIP is a way of reducing the negative psychological effects of threats such as cancer and may influence health‐protective behaviors such as the completion of recommended cancer screening.</a:t>
            </a:r>
          </a:p>
          <a:p>
            <a:endParaRPr lang="en-US" sz="2800" dirty="0" smtClean="0">
              <a:solidFill>
                <a:schemeClr val="bg2"/>
              </a:solidFill>
            </a:endParaRPr>
          </a:p>
          <a:p>
            <a:r>
              <a:rPr lang="en-US" sz="2400" dirty="0" smtClean="0">
                <a:solidFill>
                  <a:schemeClr val="bg2"/>
                </a:solidFill>
              </a:rPr>
              <a:t>Suppression may be the most common defensive behavior when receiving an invitation in the mail to complete a FIT kit </a:t>
            </a:r>
          </a:p>
          <a:p>
            <a:endParaRPr lang="en-US" sz="2400" dirty="0" smtClean="0">
              <a:solidFill>
                <a:schemeClr val="bg2"/>
              </a:solidFill>
            </a:endParaRPr>
          </a:p>
          <a:p>
            <a:r>
              <a:rPr lang="en-US" sz="2400" dirty="0" smtClean="0">
                <a:solidFill>
                  <a:schemeClr val="bg2"/>
                </a:solidFill>
              </a:rPr>
              <a:t>A face‐to‐face clinician recommendation it’s effective to complete CRC screening. (trough electronic health record if patients don’t  respond to mailed outreach)</a:t>
            </a:r>
          </a:p>
          <a:p>
            <a:endParaRPr lang="it-IT" sz="2400" dirty="0">
              <a:solidFill>
                <a:schemeClr val="bg2"/>
              </a:solidFill>
            </a:endParaRPr>
          </a:p>
        </p:txBody>
      </p:sp>
    </p:spTree>
    <p:extLst>
      <p:ext uri="{BB962C8B-B14F-4D97-AF65-F5344CB8AC3E}">
        <p14:creationId xmlns:p14="http://schemas.microsoft.com/office/powerpoint/2010/main" xmlns="" val="22831387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7504" y="1374230"/>
            <a:ext cx="9001000" cy="5439146"/>
          </a:xfrm>
          <a:prstGeom prst="rect">
            <a:avLst/>
          </a:prstGeom>
          <a:noFill/>
          <a:ln w="57150">
            <a:solidFill>
              <a:srgbClr val="00206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8490" y="49560"/>
            <a:ext cx="9020014" cy="1219200"/>
          </a:xfrm>
          <a:prstGeom prst="rect">
            <a:avLst/>
          </a:prstGeom>
          <a:noFill/>
          <a:ln w="57150">
            <a:solidFill>
              <a:srgbClr val="0070C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4"/>
          <p:cNvSpPr>
            <a:spLocks noChangeArrowheads="1"/>
          </p:cNvSpPr>
          <p:nvPr/>
        </p:nvSpPr>
        <p:spPr bwMode="auto">
          <a:xfrm>
            <a:off x="5292080" y="930206"/>
            <a:ext cx="3168352"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600" b="0" i="1" u="none" strike="noStrike" cap="none" normalizeH="0" baseline="0" dirty="0" err="1" smtClean="0">
                <a:ln>
                  <a:noFill/>
                </a:ln>
                <a:solidFill>
                  <a:schemeClr val="tx1"/>
                </a:solidFill>
                <a:effectLst/>
                <a:latin typeface="Lato"/>
                <a:cs typeface="Arial" pitchFamily="34" charset="0"/>
              </a:rPr>
              <a:t>Cancer</a:t>
            </a:r>
            <a:r>
              <a:rPr kumimoji="0" lang="it-IT" sz="1600" b="0" i="1" u="none" strike="noStrike" cap="none" normalizeH="0" baseline="0" dirty="0" smtClean="0">
                <a:ln>
                  <a:noFill/>
                </a:ln>
                <a:solidFill>
                  <a:schemeClr val="tx1"/>
                </a:solidFill>
                <a:effectLst/>
                <a:latin typeface="Lato"/>
                <a:cs typeface="Arial" pitchFamily="34" charset="0"/>
              </a:rPr>
              <a:t>. </a:t>
            </a:r>
            <a:r>
              <a:rPr kumimoji="0" lang="it-IT" sz="1600" b="0" i="0" u="none" strike="noStrike" cap="none" normalizeH="0" baseline="0" dirty="0" smtClean="0">
                <a:ln>
                  <a:noFill/>
                </a:ln>
                <a:solidFill>
                  <a:schemeClr val="tx1"/>
                </a:solidFill>
                <a:effectLst/>
                <a:latin typeface="Lato"/>
                <a:cs typeface="Arial" pitchFamily="34" charset="0"/>
              </a:rPr>
              <a:t>2023;129:1156</a:t>
            </a:r>
            <a:r>
              <a:rPr kumimoji="0" lang="it-IT" sz="1600" b="0" i="0" u="none" strike="noStrike" cap="none" normalizeH="0" baseline="0" dirty="0" smtClean="0">
                <a:ln>
                  <a:noFill/>
                </a:ln>
                <a:solidFill>
                  <a:schemeClr val="tx1"/>
                </a:solidFill>
                <a:effectLst/>
                <a:latin typeface="STIX"/>
                <a:cs typeface="Arial" pitchFamily="34" charset="0"/>
              </a:rPr>
              <a:t>–</a:t>
            </a:r>
            <a:r>
              <a:rPr kumimoji="0" lang="it-IT" sz="1600" b="0" i="0" u="none" strike="noStrike" cap="none" normalizeH="0" baseline="0" dirty="0" smtClean="0">
                <a:ln>
                  <a:noFill/>
                </a:ln>
                <a:solidFill>
                  <a:schemeClr val="tx1"/>
                </a:solidFill>
                <a:effectLst/>
                <a:latin typeface="Lato"/>
                <a:cs typeface="Arial" pitchFamily="34" charset="0"/>
              </a:rPr>
              <a:t>1158 </a:t>
            </a:r>
            <a:endParaRPr kumimoji="0" lang="it-IT" sz="4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5"/>
          <p:cNvSpPr>
            <a:spLocks noChangeArrowheads="1"/>
          </p:cNvSpPr>
          <p:nvPr/>
        </p:nvSpPr>
        <p:spPr bwMode="auto">
          <a:xfrm>
            <a:off x="5292080" y="620067"/>
            <a:ext cx="288032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Lato"/>
                <a:cs typeface="Arial" pitchFamily="34" charset="0"/>
              </a:rPr>
              <a:t>Beverly </a:t>
            </a:r>
            <a:r>
              <a:rPr kumimoji="0" lang="it-IT" b="0" i="0" u="none" strike="noStrike" cap="none" normalizeH="0" baseline="0" dirty="0" err="1" smtClean="0">
                <a:ln>
                  <a:noFill/>
                </a:ln>
                <a:solidFill>
                  <a:schemeClr val="tx1"/>
                </a:solidFill>
                <a:effectLst/>
                <a:latin typeface="Lato"/>
                <a:cs typeface="Arial" pitchFamily="34" charset="0"/>
              </a:rPr>
              <a:t>Beth</a:t>
            </a:r>
            <a:r>
              <a:rPr kumimoji="0" lang="it-IT" b="0" i="0" u="none" strike="noStrike" cap="none" normalizeH="0" baseline="0" dirty="0" smtClean="0">
                <a:ln>
                  <a:noFill/>
                </a:ln>
                <a:solidFill>
                  <a:schemeClr val="tx1"/>
                </a:solidFill>
                <a:effectLst/>
                <a:latin typeface="Lato"/>
                <a:cs typeface="Arial" pitchFamily="34" charset="0"/>
              </a:rPr>
              <a:t> Green </a:t>
            </a:r>
            <a:endParaRPr kumimoji="0" lang="it-IT" sz="4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1757957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8696" y="1628800"/>
            <a:ext cx="8976154" cy="4032448"/>
          </a:xfrm>
          <a:prstGeom prst="rect">
            <a:avLst/>
          </a:prstGeom>
          <a:noFill/>
          <a:ln w="635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4579"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0696" y="88175"/>
            <a:ext cx="8974154" cy="1396609"/>
          </a:xfrm>
          <a:prstGeom prst="rect">
            <a:avLst/>
          </a:prstGeom>
          <a:noFill/>
          <a:ln w="63500">
            <a:solidFill>
              <a:srgbClr val="0070C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4"/>
          <p:cNvSpPr>
            <a:spLocks noChangeArrowheads="1"/>
          </p:cNvSpPr>
          <p:nvPr/>
        </p:nvSpPr>
        <p:spPr bwMode="auto">
          <a:xfrm>
            <a:off x="134350" y="5903891"/>
            <a:ext cx="8974154" cy="830997"/>
          </a:xfrm>
          <a:prstGeom prst="rect">
            <a:avLst/>
          </a:prstGeom>
          <a:solidFill>
            <a:srgbClr val="002060"/>
          </a:solidFill>
          <a:ln w="57150">
            <a:solidFill>
              <a:srgbClr val="00B0F0"/>
            </a:solidFill>
          </a:ln>
          <a:effec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lang="en-US" sz="1600" dirty="0">
                <a:solidFill>
                  <a:schemeClr val="bg2"/>
                </a:solidFill>
                <a:latin typeface="AdvTT08640291"/>
                <a:cs typeface="Arial" pitchFamily="34" charset="0"/>
              </a:rPr>
              <a:t>B</a:t>
            </a:r>
            <a:r>
              <a:rPr kumimoji="0" lang="en-US" sz="1600" b="0" i="0" u="none" strike="noStrike" cap="none" normalizeH="0" baseline="0" dirty="0" smtClean="0">
                <a:ln>
                  <a:noFill/>
                </a:ln>
                <a:solidFill>
                  <a:schemeClr val="bg2"/>
                </a:solidFill>
                <a:effectLst/>
                <a:latin typeface="AdvTT08640291"/>
                <a:cs typeface="Arial" pitchFamily="34" charset="0"/>
              </a:rPr>
              <a:t>eing up to date  &lt; risk of dying of CRC by more than 60%. </a:t>
            </a:r>
          </a:p>
          <a:p>
            <a:pPr lvl="0" algn="ctr" eaLnBrk="0" fontAlgn="base" hangingPunct="0">
              <a:spcBef>
                <a:spcPct val="0"/>
              </a:spcBef>
              <a:spcAft>
                <a:spcPct val="0"/>
              </a:spcAft>
            </a:pPr>
            <a:r>
              <a:rPr kumimoji="0" lang="en-US" sz="1600" b="0" i="0" u="none" strike="noStrike" cap="none" normalizeH="0" baseline="0" dirty="0" smtClean="0">
                <a:ln>
                  <a:noFill/>
                </a:ln>
                <a:solidFill>
                  <a:schemeClr val="bg2"/>
                </a:solidFill>
                <a:effectLst/>
                <a:latin typeface="AdvTT08640291"/>
                <a:cs typeface="Arial" pitchFamily="34" charset="0"/>
              </a:rPr>
              <a:t>The risk of death from CRC was &gt; 2-fold higher in people who had failed to screen</a:t>
            </a:r>
          </a:p>
          <a:p>
            <a:pPr lvl="0" algn="ctr" eaLnBrk="0" fontAlgn="base" hangingPunct="0">
              <a:spcBef>
                <a:spcPct val="0"/>
              </a:spcBef>
              <a:spcAft>
                <a:spcPct val="0"/>
              </a:spcAft>
            </a:pPr>
            <a:r>
              <a:rPr kumimoji="0" lang="en-US" sz="1600" b="0" i="0" u="none" strike="noStrike" cap="none" normalizeH="0" baseline="0" dirty="0" smtClean="0">
                <a:ln>
                  <a:noFill/>
                </a:ln>
                <a:solidFill>
                  <a:schemeClr val="bg2"/>
                </a:solidFill>
                <a:effectLst/>
                <a:latin typeface="AdvTT08640291"/>
                <a:cs typeface="Arial" pitchFamily="34" charset="0"/>
              </a:rPr>
              <a:t> and about 7-fold higher in those with failure of follow-up.</a:t>
            </a:r>
            <a:endParaRPr kumimoji="0" lang="it-IT" sz="1600" b="0" i="0" u="none" strike="noStrike" cap="none" normalizeH="0" baseline="0" dirty="0" smtClean="0">
              <a:ln>
                <a:noFill/>
              </a:ln>
              <a:solidFill>
                <a:schemeClr val="bg2"/>
              </a:solidFill>
              <a:effectLst/>
              <a:latin typeface="AdvTT08640291"/>
              <a:cs typeface="Arial" pitchFamily="34" charset="0"/>
            </a:endParaRPr>
          </a:p>
        </p:txBody>
      </p:sp>
      <p:sp>
        <p:nvSpPr>
          <p:cNvPr id="5" name="Rettangolo 4"/>
          <p:cNvSpPr/>
          <p:nvPr/>
        </p:nvSpPr>
        <p:spPr>
          <a:xfrm>
            <a:off x="3923928" y="4221088"/>
            <a:ext cx="4026980" cy="576064"/>
          </a:xfrm>
          <a:prstGeom prst="rect">
            <a:avLst/>
          </a:prstGeom>
          <a:solidFill>
            <a:srgbClr val="00B0F0">
              <a:alpha val="15000"/>
            </a:srgb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xmlns="" val="1874084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0593" y="1172844"/>
            <a:ext cx="9108504" cy="56458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5494" y="21523"/>
            <a:ext cx="9108506" cy="11621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3886" y="905741"/>
            <a:ext cx="6698036" cy="2779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948264" y="905047"/>
            <a:ext cx="1872208" cy="2135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CasellaDiTesto 1"/>
          <p:cNvSpPr txBox="1"/>
          <p:nvPr/>
        </p:nvSpPr>
        <p:spPr>
          <a:xfrm>
            <a:off x="1115616" y="1844824"/>
            <a:ext cx="646331" cy="369332"/>
          </a:xfrm>
          <a:prstGeom prst="rect">
            <a:avLst/>
          </a:prstGeom>
          <a:noFill/>
        </p:spPr>
        <p:txBody>
          <a:bodyPr wrap="none" rtlCol="0">
            <a:spAutoFit/>
          </a:bodyPr>
          <a:lstStyle/>
          <a:p>
            <a:r>
              <a:rPr lang="it-IT" dirty="0" smtClean="0">
                <a:solidFill>
                  <a:schemeClr val="tx1"/>
                </a:solidFill>
              </a:rPr>
              <a:t>85%</a:t>
            </a:r>
            <a:endParaRPr lang="it-IT" dirty="0">
              <a:solidFill>
                <a:schemeClr val="tx1"/>
              </a:solidFill>
            </a:endParaRPr>
          </a:p>
        </p:txBody>
      </p:sp>
      <p:sp>
        <p:nvSpPr>
          <p:cNvPr id="7" name="CasellaDiTesto 6"/>
          <p:cNvSpPr txBox="1"/>
          <p:nvPr/>
        </p:nvSpPr>
        <p:spPr>
          <a:xfrm>
            <a:off x="2195736" y="2564904"/>
            <a:ext cx="646331" cy="369332"/>
          </a:xfrm>
          <a:prstGeom prst="rect">
            <a:avLst/>
          </a:prstGeom>
          <a:noFill/>
        </p:spPr>
        <p:txBody>
          <a:bodyPr wrap="none" rtlCol="0">
            <a:spAutoFit/>
          </a:bodyPr>
          <a:lstStyle/>
          <a:p>
            <a:r>
              <a:rPr lang="it-IT" dirty="0">
                <a:solidFill>
                  <a:schemeClr val="tx1"/>
                </a:solidFill>
              </a:rPr>
              <a:t>6</a:t>
            </a:r>
            <a:r>
              <a:rPr lang="it-IT" dirty="0" smtClean="0">
                <a:solidFill>
                  <a:schemeClr val="tx1"/>
                </a:solidFill>
              </a:rPr>
              <a:t>5%</a:t>
            </a:r>
            <a:endParaRPr lang="it-IT" dirty="0">
              <a:solidFill>
                <a:schemeClr val="tx1"/>
              </a:solidFill>
            </a:endParaRPr>
          </a:p>
        </p:txBody>
      </p:sp>
      <p:sp>
        <p:nvSpPr>
          <p:cNvPr id="8" name="CasellaDiTesto 7"/>
          <p:cNvSpPr txBox="1"/>
          <p:nvPr/>
        </p:nvSpPr>
        <p:spPr>
          <a:xfrm>
            <a:off x="4348226" y="3995772"/>
            <a:ext cx="646331" cy="369332"/>
          </a:xfrm>
          <a:prstGeom prst="rect">
            <a:avLst/>
          </a:prstGeom>
          <a:noFill/>
        </p:spPr>
        <p:txBody>
          <a:bodyPr wrap="none" rtlCol="0">
            <a:spAutoFit/>
          </a:bodyPr>
          <a:lstStyle/>
          <a:p>
            <a:r>
              <a:rPr lang="it-IT" dirty="0" smtClean="0">
                <a:solidFill>
                  <a:schemeClr val="tx1"/>
                </a:solidFill>
              </a:rPr>
              <a:t>18%</a:t>
            </a:r>
            <a:endParaRPr lang="it-IT" dirty="0">
              <a:solidFill>
                <a:schemeClr val="tx1"/>
              </a:solidFill>
            </a:endParaRPr>
          </a:p>
        </p:txBody>
      </p:sp>
      <p:sp>
        <p:nvSpPr>
          <p:cNvPr id="9" name="CasellaDiTesto 8"/>
          <p:cNvSpPr txBox="1"/>
          <p:nvPr/>
        </p:nvSpPr>
        <p:spPr>
          <a:xfrm>
            <a:off x="7057534" y="4365104"/>
            <a:ext cx="518091" cy="369332"/>
          </a:xfrm>
          <a:prstGeom prst="rect">
            <a:avLst/>
          </a:prstGeom>
          <a:noFill/>
        </p:spPr>
        <p:txBody>
          <a:bodyPr wrap="none" rtlCol="0">
            <a:spAutoFit/>
          </a:bodyPr>
          <a:lstStyle/>
          <a:p>
            <a:r>
              <a:rPr lang="it-IT" dirty="0" smtClean="0">
                <a:solidFill>
                  <a:schemeClr val="tx1"/>
                </a:solidFill>
              </a:rPr>
              <a:t>2%</a:t>
            </a:r>
            <a:endParaRPr lang="it-IT" dirty="0">
              <a:solidFill>
                <a:schemeClr val="tx1"/>
              </a:solidFill>
            </a:endParaRPr>
          </a:p>
        </p:txBody>
      </p:sp>
      <p:sp>
        <p:nvSpPr>
          <p:cNvPr id="10" name="Rettangolo 9"/>
          <p:cNvSpPr/>
          <p:nvPr/>
        </p:nvSpPr>
        <p:spPr>
          <a:xfrm>
            <a:off x="1115616" y="2198912"/>
            <a:ext cx="504056" cy="2670248"/>
          </a:xfrm>
          <a:prstGeom prst="rect">
            <a:avLst/>
          </a:prstGeom>
          <a:solidFill>
            <a:srgbClr val="FF0000">
              <a:alpha val="83000"/>
            </a:srgb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p:cNvSpPr/>
          <p:nvPr/>
        </p:nvSpPr>
        <p:spPr>
          <a:xfrm>
            <a:off x="2202290" y="2929482"/>
            <a:ext cx="504056" cy="1939678"/>
          </a:xfrm>
          <a:prstGeom prst="rect">
            <a:avLst/>
          </a:prstGeom>
          <a:solidFill>
            <a:srgbClr val="FF0000">
              <a:alpha val="83000"/>
            </a:srgb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p:cNvSpPr/>
          <p:nvPr/>
        </p:nvSpPr>
        <p:spPr>
          <a:xfrm>
            <a:off x="4386311" y="4365104"/>
            <a:ext cx="504056" cy="521140"/>
          </a:xfrm>
          <a:prstGeom prst="rect">
            <a:avLst/>
          </a:prstGeom>
          <a:solidFill>
            <a:srgbClr val="FF0000">
              <a:alpha val="83000"/>
            </a:srgb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p:cNvSpPr/>
          <p:nvPr/>
        </p:nvSpPr>
        <p:spPr>
          <a:xfrm>
            <a:off x="7057534" y="4734436"/>
            <a:ext cx="504056" cy="151808"/>
          </a:xfrm>
          <a:prstGeom prst="rect">
            <a:avLst/>
          </a:prstGeom>
          <a:solidFill>
            <a:srgbClr val="FF0000">
              <a:alpha val="83000"/>
            </a:srgb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xmlns="" val="2727421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strips(downLeft)">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strips(downLeft)">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Left)">
                                      <p:cBhvr>
                                        <p:cTn id="23" dur="500"/>
                                        <p:tgtEl>
                                          <p:spTgt spid="8"/>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strips(downLeft)">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strips(downLeft)">
                                      <p:cBhvr>
                                        <p:cTn id="31" dur="500"/>
                                        <p:tgtEl>
                                          <p:spTgt spid="9"/>
                                        </p:tgtEl>
                                      </p:cBhvr>
                                    </p:animEffect>
                                  </p:childTnLst>
                                </p:cTn>
                              </p:par>
                              <p:par>
                                <p:cTn id="32" presetID="18" presetClass="entr" presetSubtype="12"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strips(downLeft)">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P spid="10" grpId="0" animBg="1"/>
      <p:bldP spid="11" grpId="0" animBg="1"/>
      <p:bldP spid="12" grpId="0" animBg="1"/>
      <p:bldP spid="1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812" y="1118607"/>
            <a:ext cx="9017795" cy="56458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5494" y="21523"/>
            <a:ext cx="9108506" cy="11621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3886" y="905741"/>
            <a:ext cx="6698036" cy="2779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948264" y="905047"/>
            <a:ext cx="1872208" cy="2135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CasellaDiTesto 1"/>
          <p:cNvSpPr txBox="1"/>
          <p:nvPr/>
        </p:nvSpPr>
        <p:spPr>
          <a:xfrm>
            <a:off x="1115616" y="1844824"/>
            <a:ext cx="583814" cy="369332"/>
          </a:xfrm>
          <a:prstGeom prst="rect">
            <a:avLst/>
          </a:prstGeom>
          <a:noFill/>
        </p:spPr>
        <p:txBody>
          <a:bodyPr wrap="none" rtlCol="0">
            <a:spAutoFit/>
          </a:bodyPr>
          <a:lstStyle/>
          <a:p>
            <a:r>
              <a:rPr lang="it-IT" dirty="0" smtClean="0"/>
              <a:t>85%</a:t>
            </a:r>
            <a:endParaRPr lang="it-IT" dirty="0"/>
          </a:p>
        </p:txBody>
      </p:sp>
      <p:sp>
        <p:nvSpPr>
          <p:cNvPr id="7" name="CasellaDiTesto 6"/>
          <p:cNvSpPr txBox="1"/>
          <p:nvPr/>
        </p:nvSpPr>
        <p:spPr>
          <a:xfrm>
            <a:off x="2195736" y="2564904"/>
            <a:ext cx="583814" cy="369332"/>
          </a:xfrm>
          <a:prstGeom prst="rect">
            <a:avLst/>
          </a:prstGeom>
          <a:noFill/>
        </p:spPr>
        <p:txBody>
          <a:bodyPr wrap="none" rtlCol="0">
            <a:spAutoFit/>
          </a:bodyPr>
          <a:lstStyle/>
          <a:p>
            <a:r>
              <a:rPr lang="it-IT" dirty="0"/>
              <a:t>6</a:t>
            </a:r>
            <a:r>
              <a:rPr lang="it-IT" dirty="0" smtClean="0"/>
              <a:t>5%</a:t>
            </a:r>
            <a:endParaRPr lang="it-IT" dirty="0"/>
          </a:p>
        </p:txBody>
      </p:sp>
      <p:sp>
        <p:nvSpPr>
          <p:cNvPr id="8" name="CasellaDiTesto 7"/>
          <p:cNvSpPr txBox="1"/>
          <p:nvPr/>
        </p:nvSpPr>
        <p:spPr>
          <a:xfrm>
            <a:off x="4348226" y="3995772"/>
            <a:ext cx="583814" cy="369332"/>
          </a:xfrm>
          <a:prstGeom prst="rect">
            <a:avLst/>
          </a:prstGeom>
          <a:noFill/>
        </p:spPr>
        <p:txBody>
          <a:bodyPr wrap="none" rtlCol="0">
            <a:spAutoFit/>
          </a:bodyPr>
          <a:lstStyle/>
          <a:p>
            <a:r>
              <a:rPr lang="it-IT" dirty="0" smtClean="0"/>
              <a:t>18%</a:t>
            </a:r>
            <a:endParaRPr lang="it-IT" dirty="0"/>
          </a:p>
        </p:txBody>
      </p:sp>
      <p:sp>
        <p:nvSpPr>
          <p:cNvPr id="9" name="CasellaDiTesto 8"/>
          <p:cNvSpPr txBox="1"/>
          <p:nvPr/>
        </p:nvSpPr>
        <p:spPr>
          <a:xfrm>
            <a:off x="7057534" y="4365104"/>
            <a:ext cx="466794" cy="369332"/>
          </a:xfrm>
          <a:prstGeom prst="rect">
            <a:avLst/>
          </a:prstGeom>
          <a:noFill/>
        </p:spPr>
        <p:txBody>
          <a:bodyPr wrap="none" rtlCol="0">
            <a:spAutoFit/>
          </a:bodyPr>
          <a:lstStyle/>
          <a:p>
            <a:r>
              <a:rPr lang="it-IT" dirty="0" smtClean="0"/>
              <a:t>2%</a:t>
            </a:r>
            <a:endParaRPr lang="it-IT" dirty="0"/>
          </a:p>
        </p:txBody>
      </p:sp>
    </p:spTree>
    <p:extLst>
      <p:ext uri="{BB962C8B-B14F-4D97-AF65-F5344CB8AC3E}">
        <p14:creationId xmlns:p14="http://schemas.microsoft.com/office/powerpoint/2010/main" xmlns="" val="2531619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down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trips(down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trips(downLeft)">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79512" y="260648"/>
            <a:ext cx="8784976" cy="6463308"/>
          </a:xfrm>
          <a:prstGeom prst="rect">
            <a:avLst/>
          </a:prstGeom>
          <a:solidFill>
            <a:srgbClr val="002060"/>
          </a:solidFill>
          <a:ln w="38100">
            <a:solidFill>
              <a:srgbClr val="00B0F0"/>
            </a:solidFill>
          </a:ln>
        </p:spPr>
        <p:txBody>
          <a:bodyPr wrap="square">
            <a:spAutoFit/>
          </a:bodyPr>
          <a:lstStyle/>
          <a:p>
            <a:endParaRPr lang="it-IT" b="1" dirty="0" smtClean="0">
              <a:solidFill>
                <a:srgbClr val="FF0000"/>
              </a:solidFill>
              <a:latin typeface="Calibri" pitchFamily="34" charset="0"/>
              <a:cs typeface="Calibri" pitchFamily="34" charset="0"/>
            </a:endParaRPr>
          </a:p>
          <a:p>
            <a:r>
              <a:rPr lang="it-IT" sz="2400" b="1" dirty="0" smtClean="0">
                <a:solidFill>
                  <a:srgbClr val="FF0000"/>
                </a:solidFill>
                <a:latin typeface="Calibri" pitchFamily="34" charset="0"/>
                <a:cs typeface="Calibri" pitchFamily="34" charset="0"/>
              </a:rPr>
              <a:t>Screening </a:t>
            </a:r>
            <a:r>
              <a:rPr lang="it-IT" sz="2400" b="1" dirty="0">
                <a:solidFill>
                  <a:srgbClr val="FF0000"/>
                </a:solidFill>
                <a:latin typeface="Calibri" pitchFamily="34" charset="0"/>
                <a:cs typeface="Calibri" pitchFamily="34" charset="0"/>
              </a:rPr>
              <a:t>per il cancro del colon-retto  (CRC) </a:t>
            </a:r>
          </a:p>
          <a:p>
            <a:endParaRPr lang="it-IT" dirty="0" smtClean="0"/>
          </a:p>
          <a:p>
            <a:r>
              <a:rPr lang="it-IT" sz="2400" b="1" dirty="0" smtClean="0">
                <a:solidFill>
                  <a:srgbClr val="FFC000"/>
                </a:solidFill>
                <a:latin typeface="Calibri" pitchFamily="34" charset="0"/>
                <a:cs typeface="Calibri" pitchFamily="34" charset="0"/>
              </a:rPr>
              <a:t>Proposta N° </a:t>
            </a:r>
            <a:r>
              <a:rPr lang="it-IT" sz="2400" b="1" dirty="0">
                <a:solidFill>
                  <a:srgbClr val="FFC000"/>
                </a:solidFill>
                <a:latin typeface="Calibri" pitchFamily="34" charset="0"/>
                <a:cs typeface="Calibri" pitchFamily="34" charset="0"/>
              </a:rPr>
              <a:t> </a:t>
            </a:r>
            <a:r>
              <a:rPr lang="it-IT" sz="2400" b="1" dirty="0" smtClean="0">
                <a:solidFill>
                  <a:srgbClr val="FFC000"/>
                </a:solidFill>
                <a:latin typeface="Calibri" pitchFamily="34" charset="0"/>
                <a:cs typeface="Calibri" pitchFamily="34" charset="0"/>
              </a:rPr>
              <a:t>3:  migliorare tasso corretta indicazione del follow-up</a:t>
            </a:r>
          </a:p>
          <a:p>
            <a:endParaRPr lang="it-IT" sz="2400" b="1" dirty="0">
              <a:latin typeface="Calibri" pitchFamily="34" charset="0"/>
              <a:cs typeface="Calibri" pitchFamily="34" charset="0"/>
            </a:endParaRPr>
          </a:p>
          <a:p>
            <a:r>
              <a:rPr lang="it-IT" sz="2400" b="1" dirty="0" smtClean="0">
                <a:solidFill>
                  <a:srgbClr val="00B0F0"/>
                </a:solidFill>
                <a:latin typeface="Calibri" pitchFamily="34" charset="0"/>
                <a:cs typeface="Calibri" pitchFamily="34" charset="0"/>
              </a:rPr>
              <a:t>Ipotesi /proposte</a:t>
            </a:r>
          </a:p>
          <a:p>
            <a:r>
              <a:rPr lang="it-IT" sz="2400" b="1" dirty="0" smtClean="0">
                <a:latin typeface="Calibri" pitchFamily="34" charset="0"/>
                <a:cs typeface="Calibri" pitchFamily="34" charset="0"/>
              </a:rPr>
              <a:t> </a:t>
            </a:r>
          </a:p>
          <a:p>
            <a:pPr marL="342900" indent="-342900">
              <a:buAutoNum type="arabicParenR"/>
            </a:pPr>
            <a:r>
              <a:rPr lang="it-IT" sz="2400" b="1" dirty="0" smtClean="0">
                <a:solidFill>
                  <a:schemeClr val="bg1"/>
                </a:solidFill>
                <a:latin typeface="Calibri" pitchFamily="34" charset="0"/>
                <a:cs typeface="Calibri" pitchFamily="34" charset="0"/>
              </a:rPr>
              <a:t>Implementare programma screening ufficiale con calcolo automatico  del programma per intervallo di screening appropriato</a:t>
            </a:r>
          </a:p>
          <a:p>
            <a:endParaRPr lang="it-IT" sz="2400" b="1" dirty="0">
              <a:solidFill>
                <a:schemeClr val="bg1"/>
              </a:solidFill>
              <a:latin typeface="Calibri" pitchFamily="34" charset="0"/>
              <a:cs typeface="Calibri" pitchFamily="34" charset="0"/>
            </a:endParaRPr>
          </a:p>
          <a:p>
            <a:pPr marL="342900" indent="-342900">
              <a:buAutoNum type="arabicParenR"/>
            </a:pPr>
            <a:r>
              <a:rPr lang="it-IT" sz="2400" b="1" dirty="0" err="1" smtClean="0">
                <a:solidFill>
                  <a:schemeClr val="bg1"/>
                </a:solidFill>
                <a:latin typeface="Calibri" pitchFamily="34" charset="0"/>
                <a:cs typeface="Calibri" pitchFamily="34" charset="0"/>
              </a:rPr>
              <a:t>Retraining</a:t>
            </a:r>
            <a:r>
              <a:rPr lang="it-IT" sz="2400" b="1" dirty="0" smtClean="0">
                <a:solidFill>
                  <a:schemeClr val="bg1"/>
                </a:solidFill>
                <a:latin typeface="Calibri" pitchFamily="34" charset="0"/>
                <a:cs typeface="Calibri" pitchFamily="34" charset="0"/>
              </a:rPr>
              <a:t> dei gastroenterologici che partecipano allo screening.</a:t>
            </a:r>
          </a:p>
          <a:p>
            <a:pPr marL="342900" indent="-342900">
              <a:buAutoNum type="arabicParenR"/>
            </a:pPr>
            <a:endParaRPr lang="it-IT" sz="2400" b="1" dirty="0" smtClean="0">
              <a:solidFill>
                <a:schemeClr val="bg1"/>
              </a:solidFill>
              <a:latin typeface="Calibri" pitchFamily="34" charset="0"/>
              <a:cs typeface="Calibri" pitchFamily="34" charset="0"/>
            </a:endParaRPr>
          </a:p>
          <a:p>
            <a:pPr marL="342900" indent="-342900">
              <a:buAutoNum type="arabicParenR"/>
            </a:pPr>
            <a:r>
              <a:rPr lang="it-IT" sz="2400" b="1" dirty="0" smtClean="0">
                <a:solidFill>
                  <a:schemeClr val="bg1"/>
                </a:solidFill>
                <a:latin typeface="Calibri" pitchFamily="34" charset="0"/>
                <a:cs typeface="Calibri" pitchFamily="34" charset="0"/>
              </a:rPr>
              <a:t>Creazione di una </a:t>
            </a:r>
            <a:r>
              <a:rPr lang="it-IT" sz="2400" b="1" dirty="0" err="1" smtClean="0">
                <a:solidFill>
                  <a:schemeClr val="bg1"/>
                </a:solidFill>
                <a:latin typeface="Calibri" pitchFamily="34" charset="0"/>
                <a:cs typeface="Calibri" pitchFamily="34" charset="0"/>
              </a:rPr>
              <a:t>app</a:t>
            </a:r>
            <a:r>
              <a:rPr lang="it-IT" sz="2400" b="1" dirty="0" smtClean="0">
                <a:solidFill>
                  <a:schemeClr val="bg1"/>
                </a:solidFill>
                <a:latin typeface="Calibri" pitchFamily="34" charset="0"/>
                <a:cs typeface="Calibri" pitchFamily="34" charset="0"/>
              </a:rPr>
              <a:t> da parte dell’assessorato  e/o delle Società  Scientifiche </a:t>
            </a:r>
            <a:r>
              <a:rPr lang="it-IT" sz="2400" b="1" dirty="0" smtClean="0">
                <a:solidFill>
                  <a:schemeClr val="bg1"/>
                </a:solidFill>
                <a:latin typeface="Calibri" pitchFamily="34" charset="0"/>
                <a:cs typeface="Calibri" pitchFamily="34" charset="0"/>
              </a:rPr>
              <a:t> (esempio AIGO)  </a:t>
            </a:r>
            <a:r>
              <a:rPr lang="it-IT" sz="2400" b="1" dirty="0" smtClean="0">
                <a:solidFill>
                  <a:schemeClr val="bg1"/>
                </a:solidFill>
                <a:latin typeface="Calibri" pitchFamily="34" charset="0"/>
                <a:cs typeface="Calibri" pitchFamily="34" charset="0"/>
              </a:rPr>
              <a:t>aderenti al TT</a:t>
            </a:r>
          </a:p>
          <a:p>
            <a:pPr marL="342900" indent="-342900">
              <a:buAutoNum type="arabicParenR"/>
            </a:pPr>
            <a:endParaRPr lang="it-IT" sz="2400" b="1" dirty="0">
              <a:latin typeface="Calibri" pitchFamily="34" charset="0"/>
              <a:cs typeface="Calibri" pitchFamily="34" charset="0"/>
            </a:endParaRPr>
          </a:p>
          <a:p>
            <a:r>
              <a:rPr lang="it-IT" sz="2400" b="1" dirty="0" smtClean="0">
                <a:solidFill>
                  <a:srgbClr val="FFC000"/>
                </a:solidFill>
                <a:latin typeface="Calibri" pitchFamily="34" charset="0"/>
                <a:cs typeface="Calibri" pitchFamily="34" charset="0"/>
              </a:rPr>
              <a:t>Criticità: Reperimento  risorse </a:t>
            </a:r>
            <a:r>
              <a:rPr lang="it-IT" sz="2400" b="1" dirty="0" smtClean="0">
                <a:solidFill>
                  <a:srgbClr val="FFC000"/>
                </a:solidFill>
                <a:latin typeface="Calibri" pitchFamily="34" charset="0"/>
                <a:cs typeface="Calibri" pitchFamily="34" charset="0"/>
              </a:rPr>
              <a:t>economiche </a:t>
            </a:r>
            <a:r>
              <a:rPr lang="it-IT" sz="2400" b="1" dirty="0" smtClean="0">
                <a:solidFill>
                  <a:srgbClr val="FFC000"/>
                </a:solidFill>
                <a:latin typeface="Calibri" pitchFamily="34" charset="0"/>
                <a:cs typeface="Calibri" pitchFamily="34" charset="0"/>
              </a:rPr>
              <a:t>per completare le azioni </a:t>
            </a:r>
            <a:endParaRPr lang="it-IT" sz="2400" b="1" dirty="0">
              <a:latin typeface="Calibri" pitchFamily="34" charset="0"/>
              <a:cs typeface="Calibri" pitchFamily="34" charset="0"/>
            </a:endParaRPr>
          </a:p>
          <a:p>
            <a:endParaRPr lang="it-IT" b="1" dirty="0">
              <a:latin typeface="Calibri" pitchFamily="34" charset="0"/>
              <a:cs typeface="Calibri" pitchFamily="34" charset="0"/>
            </a:endParaRPr>
          </a:p>
        </p:txBody>
      </p:sp>
    </p:spTree>
    <p:extLst>
      <p:ext uri="{BB962C8B-B14F-4D97-AF65-F5344CB8AC3E}">
        <p14:creationId xmlns="" xmlns:p14="http://schemas.microsoft.com/office/powerpoint/2010/main" val="21837793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88490" y="49560"/>
            <a:ext cx="9020014" cy="1219200"/>
          </a:xfrm>
          <a:prstGeom prst="rect">
            <a:avLst/>
          </a:prstGeom>
          <a:noFill/>
          <a:ln w="57150">
            <a:solidFill>
              <a:srgbClr val="0070C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Rectangle 4"/>
          <p:cNvSpPr>
            <a:spLocks noChangeArrowheads="1"/>
          </p:cNvSpPr>
          <p:nvPr/>
        </p:nvSpPr>
        <p:spPr bwMode="auto">
          <a:xfrm>
            <a:off x="5292080" y="930206"/>
            <a:ext cx="3168352" cy="3385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600" b="0" i="1" u="none" strike="noStrike" cap="none" normalizeH="0" baseline="0" dirty="0" err="1" smtClean="0">
                <a:ln>
                  <a:noFill/>
                </a:ln>
                <a:solidFill>
                  <a:schemeClr val="tx1"/>
                </a:solidFill>
                <a:effectLst/>
                <a:latin typeface="Lato"/>
                <a:cs typeface="Arial" pitchFamily="34" charset="0"/>
              </a:rPr>
              <a:t>Cancer</a:t>
            </a:r>
            <a:r>
              <a:rPr kumimoji="0" lang="it-IT" sz="1600" b="0" i="1" u="none" strike="noStrike" cap="none" normalizeH="0" baseline="0" dirty="0" smtClean="0">
                <a:ln>
                  <a:noFill/>
                </a:ln>
                <a:solidFill>
                  <a:schemeClr val="tx1"/>
                </a:solidFill>
                <a:effectLst/>
                <a:latin typeface="Lato"/>
                <a:cs typeface="Arial" pitchFamily="34" charset="0"/>
              </a:rPr>
              <a:t>. </a:t>
            </a:r>
            <a:r>
              <a:rPr kumimoji="0" lang="it-IT" sz="1600" b="0" i="0" u="none" strike="noStrike" cap="none" normalizeH="0" baseline="0" dirty="0" smtClean="0">
                <a:ln>
                  <a:noFill/>
                </a:ln>
                <a:solidFill>
                  <a:schemeClr val="tx1"/>
                </a:solidFill>
                <a:effectLst/>
                <a:latin typeface="Lato"/>
                <a:cs typeface="Arial" pitchFamily="34" charset="0"/>
              </a:rPr>
              <a:t>2023;129:1156</a:t>
            </a:r>
            <a:r>
              <a:rPr kumimoji="0" lang="it-IT" sz="1600" b="0" i="0" u="none" strike="noStrike" cap="none" normalizeH="0" baseline="0" dirty="0" smtClean="0">
                <a:ln>
                  <a:noFill/>
                </a:ln>
                <a:solidFill>
                  <a:schemeClr val="tx1"/>
                </a:solidFill>
                <a:effectLst/>
                <a:latin typeface="STIX"/>
                <a:cs typeface="Arial" pitchFamily="34" charset="0"/>
              </a:rPr>
              <a:t>–</a:t>
            </a:r>
            <a:r>
              <a:rPr kumimoji="0" lang="it-IT" sz="1600" b="0" i="0" u="none" strike="noStrike" cap="none" normalizeH="0" baseline="0" dirty="0" smtClean="0">
                <a:ln>
                  <a:noFill/>
                </a:ln>
                <a:solidFill>
                  <a:schemeClr val="tx1"/>
                </a:solidFill>
                <a:effectLst/>
                <a:latin typeface="Lato"/>
                <a:cs typeface="Arial" pitchFamily="34" charset="0"/>
              </a:rPr>
              <a:t>1158 </a:t>
            </a:r>
            <a:endParaRPr kumimoji="0" lang="it-IT" sz="4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5"/>
          <p:cNvSpPr>
            <a:spLocks noChangeArrowheads="1"/>
          </p:cNvSpPr>
          <p:nvPr/>
        </p:nvSpPr>
        <p:spPr bwMode="auto">
          <a:xfrm>
            <a:off x="5292080" y="620067"/>
            <a:ext cx="2880320"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Lato"/>
                <a:cs typeface="Arial" pitchFamily="34" charset="0"/>
              </a:rPr>
              <a:t>Beverly </a:t>
            </a:r>
            <a:r>
              <a:rPr kumimoji="0" lang="it-IT" b="0" i="0" u="none" strike="noStrike" cap="none" normalizeH="0" baseline="0" dirty="0" err="1" smtClean="0">
                <a:ln>
                  <a:noFill/>
                </a:ln>
                <a:solidFill>
                  <a:schemeClr val="tx1"/>
                </a:solidFill>
                <a:effectLst/>
                <a:latin typeface="Lato"/>
                <a:cs typeface="Arial" pitchFamily="34" charset="0"/>
              </a:rPr>
              <a:t>Beth</a:t>
            </a:r>
            <a:r>
              <a:rPr kumimoji="0" lang="it-IT" b="0" i="0" u="none" strike="noStrike" cap="none" normalizeH="0" baseline="0" dirty="0" smtClean="0">
                <a:ln>
                  <a:noFill/>
                </a:ln>
                <a:solidFill>
                  <a:schemeClr val="tx1"/>
                </a:solidFill>
                <a:effectLst/>
                <a:latin typeface="Lato"/>
                <a:cs typeface="Arial" pitchFamily="34" charset="0"/>
              </a:rPr>
              <a:t> Green </a:t>
            </a:r>
            <a:endParaRPr kumimoji="0" lang="it-IT" sz="4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ttangolo 3"/>
          <p:cNvSpPr/>
          <p:nvPr/>
        </p:nvSpPr>
        <p:spPr>
          <a:xfrm>
            <a:off x="88490" y="1582341"/>
            <a:ext cx="8803990" cy="5324535"/>
          </a:xfrm>
          <a:prstGeom prst="rect">
            <a:avLst/>
          </a:prstGeom>
          <a:solidFill>
            <a:srgbClr val="002060"/>
          </a:solidFill>
          <a:ln w="57150">
            <a:solidFill>
              <a:srgbClr val="00B0F0"/>
            </a:solidFill>
          </a:ln>
        </p:spPr>
        <p:txBody>
          <a:bodyPr wrap="square">
            <a:spAutoFit/>
          </a:bodyPr>
          <a:lstStyle/>
          <a:p>
            <a:r>
              <a:rPr lang="en-US" dirty="0" smtClean="0">
                <a:solidFill>
                  <a:srgbClr val="92D050"/>
                </a:solidFill>
              </a:rPr>
              <a:t> </a:t>
            </a:r>
            <a:r>
              <a:rPr lang="en-US" sz="2400" dirty="0" smtClean="0">
                <a:solidFill>
                  <a:srgbClr val="92D050"/>
                </a:solidFill>
              </a:rPr>
              <a:t>Defensive information processing (DIP) to avoid FIT for CRC screening.</a:t>
            </a:r>
          </a:p>
          <a:p>
            <a:endParaRPr lang="en-US" sz="2400" dirty="0" smtClean="0">
              <a:solidFill>
                <a:schemeClr val="bg2"/>
              </a:solidFill>
            </a:endParaRPr>
          </a:p>
          <a:p>
            <a:r>
              <a:rPr lang="en-US" sz="2400" dirty="0" smtClean="0">
                <a:solidFill>
                  <a:schemeClr val="bg2"/>
                </a:solidFill>
              </a:rPr>
              <a:t>DIP is a way of reducing the negative psychological effects of threats such as cancer and may influence health‐protective behaviors such as the completion of recommended cancer screening.</a:t>
            </a:r>
          </a:p>
          <a:p>
            <a:endParaRPr lang="en-US" sz="2800" dirty="0" smtClean="0">
              <a:solidFill>
                <a:schemeClr val="bg2"/>
              </a:solidFill>
            </a:endParaRPr>
          </a:p>
          <a:p>
            <a:r>
              <a:rPr lang="en-US" sz="2400" dirty="0" smtClean="0">
                <a:solidFill>
                  <a:schemeClr val="bg2"/>
                </a:solidFill>
              </a:rPr>
              <a:t>Suppression may be the most common defensive behavior when receiving an invitation in the mail to complete a FIT kit </a:t>
            </a:r>
          </a:p>
          <a:p>
            <a:endParaRPr lang="en-US" sz="2400" dirty="0" smtClean="0">
              <a:solidFill>
                <a:schemeClr val="bg2"/>
              </a:solidFill>
            </a:endParaRPr>
          </a:p>
          <a:p>
            <a:r>
              <a:rPr lang="en-US" sz="2400" dirty="0" smtClean="0">
                <a:solidFill>
                  <a:schemeClr val="bg2"/>
                </a:solidFill>
              </a:rPr>
              <a:t>A face‐to‐face clinician recommendation it’s effective to complete CRC screening. (trough electronic health record if patients don’t  respond to mailed outreach)</a:t>
            </a:r>
          </a:p>
          <a:p>
            <a:endParaRPr lang="it-IT" sz="2400" dirty="0">
              <a:solidFill>
                <a:schemeClr val="bg2"/>
              </a:solidFill>
            </a:endParaRPr>
          </a:p>
        </p:txBody>
      </p:sp>
    </p:spTree>
    <p:extLst>
      <p:ext uri="{BB962C8B-B14F-4D97-AF65-F5344CB8AC3E}">
        <p14:creationId xmlns="" xmlns:p14="http://schemas.microsoft.com/office/powerpoint/2010/main" val="36225738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6512" y="0"/>
            <a:ext cx="9289032" cy="68853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89953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8372" y="0"/>
            <a:ext cx="9126876" cy="68853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57474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89" y="0"/>
            <a:ext cx="9143412"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29847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441" y="0"/>
            <a:ext cx="9141559"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6078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34657486"/>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4447</TotalTime>
  <Words>2369</Words>
  <Application>Microsoft Office PowerPoint</Application>
  <PresentationFormat>Presentazione su schermo (4:3)</PresentationFormat>
  <Paragraphs>214</Paragraphs>
  <Slides>48</Slides>
  <Notes>9</Notes>
  <HiddenSlides>0</HiddenSlides>
  <MMClips>0</MMClips>
  <ScaleCrop>false</ScaleCrop>
  <HeadingPairs>
    <vt:vector size="4" baseType="variant">
      <vt:variant>
        <vt:lpstr>Tema</vt:lpstr>
      </vt:variant>
      <vt:variant>
        <vt:i4>1</vt:i4>
      </vt:variant>
      <vt:variant>
        <vt:lpstr>Titoli diapositive</vt:lpstr>
      </vt:variant>
      <vt:variant>
        <vt:i4>48</vt:i4>
      </vt:variant>
    </vt:vector>
  </HeadingPairs>
  <TitlesOfParts>
    <vt:vector size="49" baseType="lpstr">
      <vt:lpstr>Tema di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iMac</dc:creator>
  <cp:lastModifiedBy>Medicina 2 Caposala 2</cp:lastModifiedBy>
  <cp:revision>39</cp:revision>
  <dcterms:created xsi:type="dcterms:W3CDTF">2025-02-15T15:14:26Z</dcterms:created>
  <dcterms:modified xsi:type="dcterms:W3CDTF">2025-03-18T13:43:39Z</dcterms:modified>
</cp:coreProperties>
</file>